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14"/>
  </p:notesMasterIdLst>
  <p:handoutMasterIdLst>
    <p:handoutMasterId r:id="rId15"/>
  </p:handoutMasterIdLst>
  <p:sldIdLst>
    <p:sldId id="256" r:id="rId3"/>
    <p:sldId id="266" r:id="rId4"/>
    <p:sldId id="258" r:id="rId5"/>
    <p:sldId id="267" r:id="rId6"/>
    <p:sldId id="259" r:id="rId7"/>
    <p:sldId id="260" r:id="rId8"/>
    <p:sldId id="261" r:id="rId9"/>
    <p:sldId id="262" r:id="rId10"/>
    <p:sldId id="263" r:id="rId11"/>
    <p:sldId id="264" r:id="rId12"/>
    <p:sldId id="265" r:id="rId13"/>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0093"/>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75" autoAdjust="0"/>
  </p:normalViewPr>
  <p:slideViewPr>
    <p:cSldViewPr snapToGrid="0" snapToObjects="1">
      <p:cViewPr>
        <p:scale>
          <a:sx n="59" d="100"/>
          <a:sy n="59" d="100"/>
        </p:scale>
        <p:origin x="-1824" y="-5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D308155-29C6-7F43-949A-D3DFD1E7428B}" type="datetimeFigureOut">
              <a:rPr kumimoji="1" lang="ja-JP" altLang="en-US" smtClean="0"/>
              <a:pPr/>
              <a:t>2013/06/07</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211C5BD-C52C-7D4F-B056-197D2FBB251B}" type="slidenum">
              <a:rPr kumimoji="1" lang="ja-JP" altLang="en-US" smtClean="0"/>
              <a:pPr/>
              <a:t>‹#›</a:t>
            </a:fld>
            <a:endParaRPr kumimoji="1" lang="ja-JP" altLang="en-US"/>
          </a:p>
        </p:txBody>
      </p:sp>
    </p:spTree>
    <p:extLst>
      <p:ext uri="{BB962C8B-B14F-4D97-AF65-F5344CB8AC3E}">
        <p14:creationId xmlns:p14="http://schemas.microsoft.com/office/powerpoint/2010/main" val="29985173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02B422-F087-1F4B-9DE6-B8AFA9948BD6}" type="datetimeFigureOut">
              <a:rPr kumimoji="1" lang="ja-JP" altLang="en-US" smtClean="0"/>
              <a:pPr/>
              <a:t>2013/06/07</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550975-A769-0241-9F57-34DB6DB40E5B}" type="slidenum">
              <a:rPr kumimoji="1" lang="ja-JP" altLang="en-US" smtClean="0"/>
              <a:pPr/>
              <a:t>‹#›</a:t>
            </a:fld>
            <a:endParaRPr kumimoji="1" lang="ja-JP" altLang="en-US"/>
          </a:p>
        </p:txBody>
      </p:sp>
    </p:spTree>
    <p:extLst>
      <p:ext uri="{BB962C8B-B14F-4D97-AF65-F5344CB8AC3E}">
        <p14:creationId xmlns:p14="http://schemas.microsoft.com/office/powerpoint/2010/main" val="107386527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700D9DF-13DD-BA4C-A3C7-0927C9E5EBE3}" type="datetime1">
              <a:rPr kumimoji="1" lang="ja-JP" altLang="en-US" smtClean="0"/>
              <a:pPr/>
              <a:t>2013/06/07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0490B52-9E1D-2E47-A9E9-A65255C31927}" type="slidenum">
              <a:rPr kumimoji="1" lang="ja-JP" altLang="en-US" smtClean="0"/>
              <a:pPr/>
              <a:t>‹#›</a:t>
            </a:fld>
            <a:endParaRPr kumimoji="1" lang="ja-JP" altLang="en-US"/>
          </a:p>
        </p:txBody>
      </p:sp>
    </p:spTree>
    <p:extLst>
      <p:ext uri="{BB962C8B-B14F-4D97-AF65-F5344CB8AC3E}">
        <p14:creationId xmlns:p14="http://schemas.microsoft.com/office/powerpoint/2010/main" val="1251074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0700C49-CF43-3943-A29E-669811936494}" type="datetime1">
              <a:rPr kumimoji="1" lang="ja-JP" altLang="en-US" smtClean="0"/>
              <a:pPr/>
              <a:t>2013/06/07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0490B52-9E1D-2E47-A9E9-A65255C31927}" type="slidenum">
              <a:rPr kumimoji="1" lang="ja-JP" altLang="en-US" smtClean="0"/>
              <a:pPr/>
              <a:t>‹#›</a:t>
            </a:fld>
            <a:endParaRPr kumimoji="1" lang="ja-JP" altLang="en-US"/>
          </a:p>
        </p:txBody>
      </p:sp>
    </p:spTree>
    <p:extLst>
      <p:ext uri="{BB962C8B-B14F-4D97-AF65-F5344CB8AC3E}">
        <p14:creationId xmlns:p14="http://schemas.microsoft.com/office/powerpoint/2010/main" val="6367016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0273619-6E8B-2844-A629-86F5CB80E85B}" type="datetime1">
              <a:rPr kumimoji="1" lang="ja-JP" altLang="en-US" smtClean="0"/>
              <a:pPr/>
              <a:t>2013/06/07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0490B52-9E1D-2E47-A9E9-A65255C31927}" type="slidenum">
              <a:rPr kumimoji="1" lang="ja-JP" altLang="en-US" smtClean="0"/>
              <a:pPr/>
              <a:t>‹#›</a:t>
            </a:fld>
            <a:endParaRPr kumimoji="1" lang="ja-JP" altLang="en-US"/>
          </a:p>
        </p:txBody>
      </p:sp>
    </p:spTree>
    <p:extLst>
      <p:ext uri="{BB962C8B-B14F-4D97-AF65-F5344CB8AC3E}">
        <p14:creationId xmlns:p14="http://schemas.microsoft.com/office/powerpoint/2010/main" val="2599925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9D7937A9-69F3-4993-A983-3DC4AE411645}" type="datetimeFigureOut">
              <a:rPr lang="ja-JP" altLang="en-US" smtClean="0">
                <a:solidFill>
                  <a:prstClr val="black">
                    <a:tint val="75000"/>
                  </a:prstClr>
                </a:solidFill>
              </a:rPr>
              <a:pPr/>
              <a:t>2013/06/07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51C780A3-A9D2-4434-8038-BA29D590402D}" type="slidenum">
              <a:rPr lang="ja-JP" altLang="en-US" smtClean="0">
                <a:solidFill>
                  <a:prstClr val="black">
                    <a:tint val="75000"/>
                  </a:prstClr>
                </a:solidFill>
              </a:rPr>
              <a:pPr/>
              <a:t>‹#›</a:t>
            </a:fld>
            <a:endParaRPr lang="ja-JP" alt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D7937A9-69F3-4993-A983-3DC4AE411645}" type="datetimeFigureOut">
              <a:rPr lang="ja-JP" altLang="en-US" smtClean="0">
                <a:solidFill>
                  <a:prstClr val="black">
                    <a:tint val="75000"/>
                  </a:prstClr>
                </a:solidFill>
              </a:rPr>
              <a:pPr/>
              <a:t>2013/06/07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51C780A3-A9D2-4434-8038-BA29D590402D}" type="slidenum">
              <a:rPr lang="ja-JP" altLang="en-US" smtClean="0">
                <a:solidFill>
                  <a:prstClr val="black">
                    <a:tint val="75000"/>
                  </a:prstClr>
                </a:solidFill>
              </a:rPr>
              <a:pPr/>
              <a:t>‹#›</a:t>
            </a:fld>
            <a:endParaRPr lang="ja-JP" altLang="en-US">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9D7937A9-69F3-4993-A983-3DC4AE411645}" type="datetimeFigureOut">
              <a:rPr lang="ja-JP" altLang="en-US" smtClean="0">
                <a:solidFill>
                  <a:prstClr val="black">
                    <a:tint val="75000"/>
                  </a:prstClr>
                </a:solidFill>
              </a:rPr>
              <a:pPr/>
              <a:t>2013/06/07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51C780A3-A9D2-4434-8038-BA29D590402D}" type="slidenum">
              <a:rPr lang="ja-JP" altLang="en-US" smtClean="0">
                <a:solidFill>
                  <a:prstClr val="black">
                    <a:tint val="75000"/>
                  </a:prstClr>
                </a:solidFill>
              </a:rPr>
              <a:pPr/>
              <a:t>‹#›</a:t>
            </a:fld>
            <a:endParaRPr lang="ja-JP" alt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9D7937A9-69F3-4993-A983-3DC4AE411645}" type="datetimeFigureOut">
              <a:rPr lang="ja-JP" altLang="en-US" smtClean="0">
                <a:solidFill>
                  <a:prstClr val="black">
                    <a:tint val="75000"/>
                  </a:prstClr>
                </a:solidFill>
              </a:rPr>
              <a:pPr/>
              <a:t>2013/06/07</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51C780A3-A9D2-4434-8038-BA29D590402D}" type="slidenum">
              <a:rPr lang="ja-JP" altLang="en-US" smtClean="0">
                <a:solidFill>
                  <a:prstClr val="black">
                    <a:tint val="75000"/>
                  </a:prstClr>
                </a:solidFill>
              </a:rPr>
              <a:pPr/>
              <a:t>‹#›</a:t>
            </a:fld>
            <a:endParaRPr lang="ja-JP" alt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9D7937A9-69F3-4993-A983-3DC4AE411645}" type="datetimeFigureOut">
              <a:rPr lang="ja-JP" altLang="en-US" smtClean="0">
                <a:solidFill>
                  <a:prstClr val="black">
                    <a:tint val="75000"/>
                  </a:prstClr>
                </a:solidFill>
              </a:rPr>
              <a:pPr/>
              <a:t>2013/06/07</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51C780A3-A9D2-4434-8038-BA29D590402D}" type="slidenum">
              <a:rPr lang="ja-JP" altLang="en-US" smtClean="0">
                <a:solidFill>
                  <a:prstClr val="black">
                    <a:tint val="75000"/>
                  </a:prstClr>
                </a:solidFill>
              </a:rPr>
              <a:pPr/>
              <a:t>‹#›</a:t>
            </a:fld>
            <a:endParaRPr lang="ja-JP" alt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9D7937A9-69F3-4993-A983-3DC4AE411645}" type="datetimeFigureOut">
              <a:rPr lang="ja-JP" altLang="en-US" smtClean="0">
                <a:solidFill>
                  <a:prstClr val="black">
                    <a:tint val="75000"/>
                  </a:prstClr>
                </a:solidFill>
              </a:rPr>
              <a:pPr/>
              <a:t>2013/06/07</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51C780A3-A9D2-4434-8038-BA29D590402D}" type="slidenum">
              <a:rPr lang="ja-JP" altLang="en-US" smtClean="0">
                <a:solidFill>
                  <a:prstClr val="black">
                    <a:tint val="75000"/>
                  </a:prstClr>
                </a:solidFill>
              </a:rPr>
              <a:pPr/>
              <a:t>‹#›</a:t>
            </a:fld>
            <a:endParaRPr lang="ja-JP" alt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9D7937A9-69F3-4993-A983-3DC4AE411645}" type="datetimeFigureOut">
              <a:rPr lang="ja-JP" altLang="en-US" smtClean="0">
                <a:solidFill>
                  <a:prstClr val="black">
                    <a:tint val="75000"/>
                  </a:prstClr>
                </a:solidFill>
              </a:rPr>
              <a:pPr/>
              <a:t>2013/06/07</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51C780A3-A9D2-4434-8038-BA29D590402D}" type="slidenum">
              <a:rPr lang="ja-JP" altLang="en-US" smtClean="0">
                <a:solidFill>
                  <a:prstClr val="black">
                    <a:tint val="75000"/>
                  </a:prstClr>
                </a:solidFill>
              </a:rPr>
              <a:pPr/>
              <a:t>‹#›</a:t>
            </a:fld>
            <a:endParaRPr lang="ja-JP" altLang="en-U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9D7937A9-69F3-4993-A983-3DC4AE411645}" type="datetimeFigureOut">
              <a:rPr lang="ja-JP" altLang="en-US" smtClean="0">
                <a:solidFill>
                  <a:prstClr val="black">
                    <a:tint val="75000"/>
                  </a:prstClr>
                </a:solidFill>
              </a:rPr>
              <a:pPr/>
              <a:t>2013/06/07</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51C780A3-A9D2-4434-8038-BA29D590402D}" type="slidenum">
              <a:rPr lang="ja-JP" altLang="en-US" smtClean="0">
                <a:solidFill>
                  <a:prstClr val="black">
                    <a:tint val="75000"/>
                  </a:prstClr>
                </a:solidFill>
              </a:rPr>
              <a:pPr/>
              <a:t>‹#›</a:t>
            </a:fld>
            <a:endParaRPr lang="ja-JP" alt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FB83FF0-FB85-4B4D-9A74-2FDD137EFC14}" type="datetime1">
              <a:rPr kumimoji="1" lang="ja-JP" altLang="en-US" smtClean="0"/>
              <a:pPr/>
              <a:t>2013/06/07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0490B52-9E1D-2E47-A9E9-A65255C31927}" type="slidenum">
              <a:rPr kumimoji="1" lang="ja-JP" altLang="en-US" smtClean="0"/>
              <a:pPr/>
              <a:t>‹#›</a:t>
            </a:fld>
            <a:endParaRPr kumimoji="1" lang="ja-JP" altLang="en-US"/>
          </a:p>
        </p:txBody>
      </p:sp>
    </p:spTree>
    <p:extLst>
      <p:ext uri="{BB962C8B-B14F-4D97-AF65-F5344CB8AC3E}">
        <p14:creationId xmlns:p14="http://schemas.microsoft.com/office/powerpoint/2010/main" val="53263961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9D7937A9-69F3-4993-A983-3DC4AE411645}" type="datetimeFigureOut">
              <a:rPr lang="ja-JP" altLang="en-US" smtClean="0">
                <a:solidFill>
                  <a:prstClr val="black">
                    <a:tint val="75000"/>
                  </a:prstClr>
                </a:solidFill>
              </a:rPr>
              <a:pPr/>
              <a:t>2013/06/07</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51C780A3-A9D2-4434-8038-BA29D590402D}" type="slidenum">
              <a:rPr lang="ja-JP" altLang="en-US" smtClean="0">
                <a:solidFill>
                  <a:prstClr val="black">
                    <a:tint val="75000"/>
                  </a:prstClr>
                </a:solidFill>
              </a:rPr>
              <a:pPr/>
              <a:t>‹#›</a:t>
            </a:fld>
            <a:endParaRPr lang="ja-JP" alt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D7937A9-69F3-4993-A983-3DC4AE411645}" type="datetimeFigureOut">
              <a:rPr lang="ja-JP" altLang="en-US" smtClean="0">
                <a:solidFill>
                  <a:prstClr val="black">
                    <a:tint val="75000"/>
                  </a:prstClr>
                </a:solidFill>
              </a:rPr>
              <a:pPr/>
              <a:t>2013/06/07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51C780A3-A9D2-4434-8038-BA29D590402D}" type="slidenum">
              <a:rPr lang="ja-JP" altLang="en-US" smtClean="0">
                <a:solidFill>
                  <a:prstClr val="black">
                    <a:tint val="75000"/>
                  </a:prstClr>
                </a:solidFill>
              </a:rPr>
              <a:pPr/>
              <a:t>‹#›</a:t>
            </a:fld>
            <a:endParaRPr lang="ja-JP" alt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D7937A9-69F3-4993-A983-3DC4AE411645}" type="datetimeFigureOut">
              <a:rPr lang="ja-JP" altLang="en-US" smtClean="0">
                <a:solidFill>
                  <a:prstClr val="black">
                    <a:tint val="75000"/>
                  </a:prstClr>
                </a:solidFill>
              </a:rPr>
              <a:pPr/>
              <a:t>2013/06/07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51C780A3-A9D2-4434-8038-BA29D590402D}" type="slidenum">
              <a:rPr lang="ja-JP" altLang="en-US" smtClean="0">
                <a:solidFill>
                  <a:prstClr val="black">
                    <a:tint val="75000"/>
                  </a:prstClr>
                </a:solidFill>
              </a:rPr>
              <a:pPr/>
              <a:t>‹#›</a:t>
            </a:fld>
            <a:endParaRPr lang="ja-JP" alt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E9193C9-0698-F541-9AD7-6F52A4EF488D}" type="datetime1">
              <a:rPr kumimoji="1" lang="ja-JP" altLang="en-US" smtClean="0"/>
              <a:pPr/>
              <a:t>2013/06/07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0490B52-9E1D-2E47-A9E9-A65255C31927}" type="slidenum">
              <a:rPr kumimoji="1" lang="ja-JP" altLang="en-US" smtClean="0"/>
              <a:pPr/>
              <a:t>‹#›</a:t>
            </a:fld>
            <a:endParaRPr kumimoji="1" lang="ja-JP" altLang="en-US"/>
          </a:p>
        </p:txBody>
      </p:sp>
    </p:spTree>
    <p:extLst>
      <p:ext uri="{BB962C8B-B14F-4D97-AF65-F5344CB8AC3E}">
        <p14:creationId xmlns:p14="http://schemas.microsoft.com/office/powerpoint/2010/main" val="667963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557CF7A-C04F-164A-A9E4-6AE52F6404DC}" type="datetime1">
              <a:rPr kumimoji="1" lang="ja-JP" altLang="en-US" smtClean="0"/>
              <a:pPr/>
              <a:t>2013/06/07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0490B52-9E1D-2E47-A9E9-A65255C31927}" type="slidenum">
              <a:rPr kumimoji="1" lang="ja-JP" altLang="en-US" smtClean="0"/>
              <a:pPr/>
              <a:t>‹#›</a:t>
            </a:fld>
            <a:endParaRPr kumimoji="1" lang="ja-JP" altLang="en-US"/>
          </a:p>
        </p:txBody>
      </p:sp>
    </p:spTree>
    <p:extLst>
      <p:ext uri="{BB962C8B-B14F-4D97-AF65-F5344CB8AC3E}">
        <p14:creationId xmlns:p14="http://schemas.microsoft.com/office/powerpoint/2010/main" val="40012734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0211FD3-D401-C34D-8787-844B58B4A1DD}" type="datetime1">
              <a:rPr kumimoji="1" lang="ja-JP" altLang="en-US" smtClean="0"/>
              <a:pPr/>
              <a:t>2013/06/07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0490B52-9E1D-2E47-A9E9-A65255C31927}" type="slidenum">
              <a:rPr kumimoji="1" lang="ja-JP" altLang="en-US" smtClean="0"/>
              <a:pPr/>
              <a:t>‹#›</a:t>
            </a:fld>
            <a:endParaRPr kumimoji="1" lang="ja-JP" altLang="en-US"/>
          </a:p>
        </p:txBody>
      </p:sp>
    </p:spTree>
    <p:extLst>
      <p:ext uri="{BB962C8B-B14F-4D97-AF65-F5344CB8AC3E}">
        <p14:creationId xmlns:p14="http://schemas.microsoft.com/office/powerpoint/2010/main" val="1995198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95925AC-442A-6947-ADC5-CE5852C1AD6D}" type="datetime1">
              <a:rPr kumimoji="1" lang="ja-JP" altLang="en-US" smtClean="0"/>
              <a:pPr/>
              <a:t>2013/06/07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0490B52-9E1D-2E47-A9E9-A65255C31927}" type="slidenum">
              <a:rPr kumimoji="1" lang="ja-JP" altLang="en-US" smtClean="0"/>
              <a:pPr/>
              <a:t>‹#›</a:t>
            </a:fld>
            <a:endParaRPr kumimoji="1" lang="ja-JP" altLang="en-US"/>
          </a:p>
        </p:txBody>
      </p:sp>
    </p:spTree>
    <p:extLst>
      <p:ext uri="{BB962C8B-B14F-4D97-AF65-F5344CB8AC3E}">
        <p14:creationId xmlns:p14="http://schemas.microsoft.com/office/powerpoint/2010/main" val="1995381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F749207-AE3A-244D-92C2-B6E148112708}" type="datetime1">
              <a:rPr kumimoji="1" lang="ja-JP" altLang="en-US" smtClean="0"/>
              <a:pPr/>
              <a:t>2013/06/07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0490B52-9E1D-2E47-A9E9-A65255C31927}" type="slidenum">
              <a:rPr kumimoji="1" lang="ja-JP" altLang="en-US" smtClean="0"/>
              <a:pPr/>
              <a:t>‹#›</a:t>
            </a:fld>
            <a:endParaRPr kumimoji="1" lang="ja-JP" altLang="en-US"/>
          </a:p>
        </p:txBody>
      </p:sp>
    </p:spTree>
    <p:extLst>
      <p:ext uri="{BB962C8B-B14F-4D97-AF65-F5344CB8AC3E}">
        <p14:creationId xmlns:p14="http://schemas.microsoft.com/office/powerpoint/2010/main" val="2094737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D7FFD0C-6AE9-524B-9863-D1DBD1D91AF0}" type="datetime1">
              <a:rPr kumimoji="1" lang="ja-JP" altLang="en-US" smtClean="0"/>
              <a:pPr/>
              <a:t>2013/06/07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0490B52-9E1D-2E47-A9E9-A65255C31927}" type="slidenum">
              <a:rPr kumimoji="1" lang="ja-JP" altLang="en-US" smtClean="0"/>
              <a:pPr/>
              <a:t>‹#›</a:t>
            </a:fld>
            <a:endParaRPr kumimoji="1" lang="ja-JP" altLang="en-US"/>
          </a:p>
        </p:txBody>
      </p:sp>
    </p:spTree>
    <p:extLst>
      <p:ext uri="{BB962C8B-B14F-4D97-AF65-F5344CB8AC3E}">
        <p14:creationId xmlns:p14="http://schemas.microsoft.com/office/powerpoint/2010/main" val="880890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1209A1E-D4BA-4A48-B4BD-28FCF9EB7B3A}" type="datetime1">
              <a:rPr kumimoji="1" lang="ja-JP" altLang="en-US" smtClean="0"/>
              <a:pPr/>
              <a:t>2013/06/07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0490B52-9E1D-2E47-A9E9-A65255C31927}" type="slidenum">
              <a:rPr kumimoji="1" lang="ja-JP" altLang="en-US" smtClean="0"/>
              <a:pPr/>
              <a:t>‹#›</a:t>
            </a:fld>
            <a:endParaRPr kumimoji="1" lang="ja-JP" altLang="en-US"/>
          </a:p>
        </p:txBody>
      </p:sp>
    </p:spTree>
    <p:extLst>
      <p:ext uri="{BB962C8B-B14F-4D97-AF65-F5344CB8AC3E}">
        <p14:creationId xmlns:p14="http://schemas.microsoft.com/office/powerpoint/2010/main" val="152795330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6C5F32-B410-7D48-98E3-BF0FBE1469F3}" type="datetime1">
              <a:rPr kumimoji="1" lang="ja-JP" altLang="en-US" smtClean="0"/>
              <a:pPr/>
              <a:t>2013/06/07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490B52-9E1D-2E47-A9E9-A65255C31927}" type="slidenum">
              <a:rPr kumimoji="1" lang="ja-JP" altLang="en-US" smtClean="0"/>
              <a:pPr/>
              <a:t>‹#›</a:t>
            </a:fld>
            <a:endParaRPr kumimoji="1" lang="ja-JP" altLang="en-US"/>
          </a:p>
        </p:txBody>
      </p:sp>
    </p:spTree>
    <p:extLst>
      <p:ext uri="{BB962C8B-B14F-4D97-AF65-F5344CB8AC3E}">
        <p14:creationId xmlns:p14="http://schemas.microsoft.com/office/powerpoint/2010/main" val="41870385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9D7937A9-69F3-4993-A983-3DC4AE411645}" type="datetimeFigureOut">
              <a:rPr lang="ja-JP" altLang="en-US" smtClean="0">
                <a:solidFill>
                  <a:prstClr val="black">
                    <a:tint val="75000"/>
                  </a:prstClr>
                </a:solidFill>
              </a:rPr>
              <a:pPr defTabSz="914400"/>
              <a:t>2013/06/07</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51C780A3-A9D2-4434-8038-BA29D590402D}" type="slidenum">
              <a:rPr lang="ja-JP" altLang="en-US" smtClean="0">
                <a:solidFill>
                  <a:prstClr val="black">
                    <a:tint val="75000"/>
                  </a:prstClr>
                </a:solidFill>
              </a:rPr>
              <a:pPr defTabSz="914400"/>
              <a:t>‹#›</a:t>
            </a:fld>
            <a:endParaRPr lang="ja-JP" alt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eg"/><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3.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4.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5.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6673517" y="-2041"/>
            <a:ext cx="2558716" cy="1919037"/>
          </a:xfrm>
          <a:prstGeom prst="rect">
            <a:avLst/>
          </a:prstGeom>
          <a:noFill/>
          <a:ln w="9525">
            <a:noFill/>
            <a:miter lim="800000"/>
            <a:headEnd/>
            <a:tailEnd/>
          </a:ln>
          <a:effectLst/>
        </p:spPr>
      </p:pic>
      <p:pic>
        <p:nvPicPr>
          <p:cNvPr id="1027" name="Picture 3" descr="C:\Documents and Settings\user11\Local Settings\Temporary Internet Files\Content.IE5\9FQVM9AU\MP900442441[1].jpg"/>
          <p:cNvPicPr>
            <a:picLocks noChangeAspect="1" noChangeArrowheads="1"/>
          </p:cNvPicPr>
          <p:nvPr/>
        </p:nvPicPr>
        <p:blipFill>
          <a:blip r:embed="rId3"/>
          <a:srcRect/>
          <a:stretch>
            <a:fillRect/>
          </a:stretch>
        </p:blipFill>
        <p:spPr bwMode="auto">
          <a:xfrm>
            <a:off x="-4472661" y="-2041"/>
            <a:ext cx="11252764" cy="8835291"/>
          </a:xfrm>
          <a:prstGeom prst="rect">
            <a:avLst/>
          </a:prstGeom>
          <a:noFill/>
        </p:spPr>
      </p:pic>
      <p:sp>
        <p:nvSpPr>
          <p:cNvPr id="2" name="タイトル 1"/>
          <p:cNvSpPr>
            <a:spLocks noGrp="1"/>
          </p:cNvSpPr>
          <p:nvPr>
            <p:ph type="ctrTitle"/>
          </p:nvPr>
        </p:nvSpPr>
        <p:spPr>
          <a:xfrm>
            <a:off x="602691" y="1786579"/>
            <a:ext cx="7086599" cy="1907117"/>
          </a:xfrm>
          <a:solidFill>
            <a:schemeClr val="bg1"/>
          </a:solidFill>
        </p:spPr>
        <p:txBody>
          <a:bodyPr>
            <a:normAutofit/>
          </a:bodyPr>
          <a:lstStyle/>
          <a:p>
            <a:r>
              <a:rPr lang="ja-JP" altLang="en-US" dirty="0" smtClean="0"/>
              <a:t>アジア恊働大学院（</a:t>
            </a:r>
            <a:r>
              <a:rPr lang="en-US" altLang="ja-JP" dirty="0" smtClean="0"/>
              <a:t>AUI</a:t>
            </a:r>
            <a:r>
              <a:rPr lang="ja-JP" altLang="en-US" dirty="0" smtClean="0"/>
              <a:t>）構想</a:t>
            </a:r>
            <a:r>
              <a:rPr lang="en-US" altLang="ja-JP" dirty="0" smtClean="0"/>
              <a:t/>
            </a:r>
            <a:br>
              <a:rPr lang="en-US" altLang="ja-JP" dirty="0" smtClean="0"/>
            </a:br>
            <a:r>
              <a:rPr lang="en-US" altLang="ja-JP" dirty="0" smtClean="0"/>
              <a:t>AUI</a:t>
            </a:r>
            <a:r>
              <a:rPr lang="ja-JP" altLang="en-US" dirty="0" smtClean="0"/>
              <a:t>推進機構</a:t>
            </a:r>
            <a:r>
              <a:rPr lang="en-US" altLang="ja-JP" dirty="0" smtClean="0"/>
              <a:t>/</a:t>
            </a:r>
            <a:r>
              <a:rPr lang="ja-JP" altLang="en-US" dirty="0" smtClean="0"/>
              <a:t>設立趣意書</a:t>
            </a:r>
            <a:endParaRPr kumimoji="1" lang="ja-JP" altLang="en-US" dirty="0"/>
          </a:p>
        </p:txBody>
      </p:sp>
      <p:sp>
        <p:nvSpPr>
          <p:cNvPr id="3" name="サブタイトル 2"/>
          <p:cNvSpPr>
            <a:spLocks noGrp="1"/>
          </p:cNvSpPr>
          <p:nvPr>
            <p:ph type="subTitle" idx="1"/>
          </p:nvPr>
        </p:nvSpPr>
        <p:spPr>
          <a:xfrm>
            <a:off x="80210" y="3677654"/>
            <a:ext cx="6400800" cy="1752600"/>
          </a:xfrm>
        </p:spPr>
        <p:txBody>
          <a:bodyPr/>
          <a:lstStyle/>
          <a:p>
            <a:r>
              <a:rPr lang="ja-JP" altLang="en-US" dirty="0" smtClean="0">
                <a:solidFill>
                  <a:schemeClr val="tx1"/>
                </a:solidFill>
              </a:rPr>
              <a:t>松岡　俊二</a:t>
            </a:r>
            <a:endParaRPr lang="en-US" altLang="ja-JP" dirty="0" smtClean="0">
              <a:solidFill>
                <a:schemeClr val="tx1"/>
              </a:solidFill>
            </a:endParaRPr>
          </a:p>
          <a:p>
            <a:r>
              <a:rPr lang="ja-JP" altLang="en-US" dirty="0" smtClean="0">
                <a:solidFill>
                  <a:schemeClr val="tx1"/>
                </a:solidFill>
              </a:rPr>
              <a:t>早稲田大学</a:t>
            </a:r>
            <a:endParaRPr lang="en-US" altLang="ja-JP" dirty="0">
              <a:solidFill>
                <a:schemeClr val="tx1"/>
              </a:solidFill>
            </a:endParaRPr>
          </a:p>
          <a:p>
            <a:r>
              <a:rPr kumimoji="1" lang="en-US" altLang="ja-JP" dirty="0" smtClean="0">
                <a:solidFill>
                  <a:schemeClr val="tx1"/>
                </a:solidFill>
              </a:rPr>
              <a:t>2013</a:t>
            </a:r>
            <a:r>
              <a:rPr kumimoji="1" lang="ja-JP" altLang="en-US" dirty="0" smtClean="0">
                <a:solidFill>
                  <a:schemeClr val="tx1"/>
                </a:solidFill>
              </a:rPr>
              <a:t>年</a:t>
            </a:r>
            <a:r>
              <a:rPr kumimoji="1" lang="en-US" altLang="ja-JP" dirty="0" smtClean="0">
                <a:solidFill>
                  <a:schemeClr val="tx1"/>
                </a:solidFill>
              </a:rPr>
              <a:t>6</a:t>
            </a:r>
            <a:r>
              <a:rPr lang="ja-JP" altLang="en-US" dirty="0" smtClean="0">
                <a:solidFill>
                  <a:schemeClr val="tx1"/>
                </a:solidFill>
              </a:rPr>
              <a:t>月</a:t>
            </a:r>
            <a:r>
              <a:rPr kumimoji="1" lang="en-US" altLang="ja-JP" dirty="0" smtClean="0">
                <a:solidFill>
                  <a:schemeClr val="tx1"/>
                </a:solidFill>
              </a:rPr>
              <a:t>7</a:t>
            </a:r>
            <a:r>
              <a:rPr kumimoji="1" lang="ja-JP" altLang="en-US" dirty="0" smtClean="0">
                <a:solidFill>
                  <a:schemeClr val="tx1"/>
                </a:solidFill>
              </a:rPr>
              <a:t>日</a:t>
            </a:r>
            <a:endParaRPr kumimoji="1" lang="ja-JP" altLang="en-US" dirty="0">
              <a:solidFill>
                <a:schemeClr val="tx1"/>
              </a:solidFill>
            </a:endParaRPr>
          </a:p>
        </p:txBody>
      </p:sp>
      <p:sp>
        <p:nvSpPr>
          <p:cNvPr id="4" name="スライド番号プレースホルダー 3"/>
          <p:cNvSpPr>
            <a:spLocks noGrp="1"/>
          </p:cNvSpPr>
          <p:nvPr>
            <p:ph type="sldNum" sz="quarter" idx="12"/>
          </p:nvPr>
        </p:nvSpPr>
        <p:spPr/>
        <p:txBody>
          <a:bodyPr/>
          <a:lstStyle/>
          <a:p>
            <a:fld id="{30490B52-9E1D-2E47-A9E9-A65255C31927}" type="slidenum">
              <a:rPr kumimoji="1" lang="ja-JP" altLang="en-US" smtClean="0"/>
              <a:pPr/>
              <a:t>1</a:t>
            </a:fld>
            <a:endParaRPr kumimoji="1" lang="ja-JP" altLang="en-US"/>
          </a:p>
        </p:txBody>
      </p:sp>
    </p:spTree>
    <p:extLst>
      <p:ext uri="{BB962C8B-B14F-4D97-AF65-F5344CB8AC3E}">
        <p14:creationId xmlns:p14="http://schemas.microsoft.com/office/powerpoint/2010/main" val="397799451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96780" y="2027234"/>
            <a:ext cx="8435280" cy="4694241"/>
          </a:xfrm>
        </p:spPr>
        <p:txBody>
          <a:bodyPr>
            <a:normAutofit/>
          </a:bodyPr>
          <a:lstStyle/>
          <a:p>
            <a:pPr>
              <a:buFont typeface="Wingdings" pitchFamily="2" charset="2"/>
              <a:buChar char="Ø"/>
            </a:pPr>
            <a:r>
              <a:rPr kumimoji="1" lang="en-US" altLang="ja-JP" sz="3000" dirty="0" smtClean="0"/>
              <a:t>ASEAN</a:t>
            </a:r>
            <a:r>
              <a:rPr kumimoji="1" lang="ja-JP" altLang="en-US" sz="3000" dirty="0" smtClean="0"/>
              <a:t>共同体の形成目標年である</a:t>
            </a:r>
            <a:r>
              <a:rPr kumimoji="1" lang="en-US" altLang="ja-JP" sz="3000" dirty="0" smtClean="0">
                <a:solidFill>
                  <a:schemeClr val="accent1"/>
                </a:solidFill>
              </a:rPr>
              <a:t>2015</a:t>
            </a:r>
            <a:r>
              <a:rPr kumimoji="1" lang="ja-JP" altLang="en-US" sz="3000" dirty="0" smtClean="0">
                <a:solidFill>
                  <a:schemeClr val="accent1"/>
                </a:solidFill>
              </a:rPr>
              <a:t>年</a:t>
            </a:r>
            <a:r>
              <a:rPr kumimoji="1" lang="ja-JP" altLang="en-US" sz="3000" dirty="0" smtClean="0"/>
              <a:t>が画期。</a:t>
            </a:r>
            <a:endParaRPr lang="en-US" altLang="ja-JP" sz="3000" dirty="0" smtClean="0"/>
          </a:p>
          <a:p>
            <a:pPr>
              <a:buFont typeface="Wingdings" pitchFamily="2" charset="2"/>
              <a:buChar char="Ø"/>
            </a:pPr>
            <a:r>
              <a:rPr kumimoji="1" lang="ja-JP" altLang="en-US" sz="3000" dirty="0" smtClean="0"/>
              <a:t>様々な市民組織からのボトムアッププロセスと政治的プロセスを組み合わせ、</a:t>
            </a:r>
            <a:r>
              <a:rPr kumimoji="1" lang="ja-JP" altLang="en-US" sz="3000" u="sng" dirty="0" smtClean="0">
                <a:solidFill>
                  <a:srgbClr val="FF6600"/>
                </a:solidFill>
              </a:rPr>
              <a:t>国際条約に基づく国際</a:t>
            </a:r>
            <a:r>
              <a:rPr lang="ja-JP" altLang="en-US" sz="3000" u="sng" dirty="0" smtClean="0">
                <a:solidFill>
                  <a:srgbClr val="FF6600"/>
                </a:solidFill>
              </a:rPr>
              <a:t>的地域</a:t>
            </a:r>
            <a:r>
              <a:rPr kumimoji="1" lang="ja-JP" altLang="en-US" sz="3000" u="sng" dirty="0" smtClean="0">
                <a:solidFill>
                  <a:srgbClr val="FF6600"/>
                </a:solidFill>
              </a:rPr>
              <a:t>組織</a:t>
            </a:r>
            <a:r>
              <a:rPr kumimoji="1" lang="ja-JP" altLang="en-US" sz="3000" dirty="0" smtClean="0"/>
              <a:t>として、</a:t>
            </a:r>
            <a:r>
              <a:rPr kumimoji="1" lang="en-US" altLang="ja-JP" sz="3000" dirty="0" smtClean="0"/>
              <a:t>AUI</a:t>
            </a:r>
            <a:r>
              <a:rPr kumimoji="1" lang="ja-JP" altLang="en-US" sz="3000" dirty="0" smtClean="0"/>
              <a:t>をできるだけ早く設立すべきである。</a:t>
            </a:r>
            <a:endParaRPr kumimoji="1" lang="en-US" altLang="ja-JP" sz="3000" dirty="0" smtClean="0"/>
          </a:p>
          <a:p>
            <a:pPr>
              <a:buFont typeface="Wingdings" pitchFamily="2" charset="2"/>
              <a:buChar char="Ø"/>
            </a:pPr>
            <a:r>
              <a:rPr lang="ja-JP" altLang="en-US" sz="3000" dirty="0" smtClean="0"/>
              <a:t>学問の自由の歴史や学際研究の蓄積から、</a:t>
            </a:r>
            <a:r>
              <a:rPr lang="ja-JP" altLang="en-US" sz="3000" dirty="0" smtClean="0">
                <a:solidFill>
                  <a:srgbClr val="FF6600"/>
                </a:solidFill>
              </a:rPr>
              <a:t>日本がリーダーシップを発揮</a:t>
            </a:r>
            <a:r>
              <a:rPr lang="ja-JP" altLang="en-US" sz="3000" dirty="0" smtClean="0"/>
              <a:t>し、アジア各国の社会や政府と協力し、地域的枠組みを考慮しつつ「</a:t>
            </a:r>
            <a:r>
              <a:rPr lang="ja-JP" altLang="en-US" sz="3000" dirty="0" smtClean="0">
                <a:solidFill>
                  <a:srgbClr val="FF6600"/>
                </a:solidFill>
              </a:rPr>
              <a:t>開かれた地域主義</a:t>
            </a:r>
            <a:r>
              <a:rPr lang="ja-JP" altLang="en-US" sz="3000" dirty="0" smtClean="0"/>
              <a:t>」に立脚し、</a:t>
            </a:r>
            <a:r>
              <a:rPr lang="en-US" altLang="ja-JP" sz="3000" dirty="0" smtClean="0"/>
              <a:t>AUI</a:t>
            </a:r>
            <a:r>
              <a:rPr lang="ja-JP" altLang="en-US" sz="3000" dirty="0" smtClean="0"/>
              <a:t>を設立する。</a:t>
            </a:r>
            <a:endParaRPr kumimoji="1" lang="ja-JP" altLang="en-US" sz="3000" dirty="0"/>
          </a:p>
        </p:txBody>
      </p:sp>
      <p:sp>
        <p:nvSpPr>
          <p:cNvPr id="4" name="スライド番号プレースホルダー 3"/>
          <p:cNvSpPr>
            <a:spLocks noGrp="1"/>
          </p:cNvSpPr>
          <p:nvPr>
            <p:ph type="sldNum" sz="quarter" idx="12"/>
          </p:nvPr>
        </p:nvSpPr>
        <p:spPr/>
        <p:txBody>
          <a:bodyPr/>
          <a:lstStyle/>
          <a:p>
            <a:fld id="{30490B52-9E1D-2E47-A9E9-A65255C31927}" type="slidenum">
              <a:rPr kumimoji="1" lang="ja-JP" altLang="en-US" smtClean="0"/>
              <a:pPr/>
              <a:t>10</a:t>
            </a:fld>
            <a:endParaRPr kumimoji="1" lang="ja-JP" altLang="en-US"/>
          </a:p>
        </p:txBody>
      </p:sp>
      <p:pic>
        <p:nvPicPr>
          <p:cNvPr id="5" name="Picture 2"/>
          <p:cNvPicPr>
            <a:picLocks noChangeAspect="1" noChangeArrowheads="1"/>
          </p:cNvPicPr>
          <p:nvPr/>
        </p:nvPicPr>
        <p:blipFill>
          <a:blip r:embed="rId2"/>
          <a:srcRect/>
          <a:stretch>
            <a:fillRect/>
          </a:stretch>
        </p:blipFill>
        <p:spPr bwMode="auto">
          <a:xfrm>
            <a:off x="7860632" y="44428"/>
            <a:ext cx="1312085" cy="984064"/>
          </a:xfrm>
          <a:prstGeom prst="rect">
            <a:avLst/>
          </a:prstGeom>
          <a:noFill/>
          <a:ln w="9525">
            <a:noFill/>
            <a:miter lim="800000"/>
            <a:headEnd/>
            <a:tailEnd/>
          </a:ln>
          <a:effectLst/>
        </p:spPr>
      </p:pic>
      <p:sp>
        <p:nvSpPr>
          <p:cNvPr id="6" name="角丸四角形 5"/>
          <p:cNvSpPr/>
          <p:nvPr/>
        </p:nvSpPr>
        <p:spPr>
          <a:xfrm>
            <a:off x="753479" y="426912"/>
            <a:ext cx="7091111" cy="1299411"/>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4400" dirty="0" smtClean="0">
                <a:solidFill>
                  <a:prstClr val="black"/>
                </a:solidFill>
                <a:cs typeface="+mj-cs"/>
              </a:rPr>
              <a:t>AUI</a:t>
            </a:r>
            <a:r>
              <a:rPr lang="ja-JP" altLang="en-US" sz="4400" dirty="0" smtClean="0">
                <a:solidFill>
                  <a:prstClr val="black"/>
                </a:solidFill>
                <a:cs typeface="+mj-cs"/>
              </a:rPr>
              <a:t>設立時期と日本の役割</a:t>
            </a:r>
            <a:endParaRPr kumimoji="1" lang="ja-JP" altLang="en-US" dirty="0"/>
          </a:p>
        </p:txBody>
      </p:sp>
    </p:spTree>
    <p:extLst>
      <p:ext uri="{BB962C8B-B14F-4D97-AF65-F5344CB8AC3E}">
        <p14:creationId xmlns:p14="http://schemas.microsoft.com/office/powerpoint/2010/main" val="77695348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user11\Local Settings\Temporary Internet Files\Content.IE5\GSN25G11\MP900442300[1].jpg"/>
          <p:cNvPicPr>
            <a:picLocks noChangeAspect="1" noChangeArrowheads="1"/>
          </p:cNvPicPr>
          <p:nvPr/>
        </p:nvPicPr>
        <p:blipFill>
          <a:blip r:embed="rId2"/>
          <a:srcRect/>
          <a:stretch>
            <a:fillRect/>
          </a:stretch>
        </p:blipFill>
        <p:spPr bwMode="auto">
          <a:xfrm>
            <a:off x="-208547" y="5210568"/>
            <a:ext cx="9381264" cy="7035948"/>
          </a:xfrm>
          <a:prstGeom prst="rect">
            <a:avLst/>
          </a:prstGeom>
          <a:noFill/>
        </p:spPr>
      </p:pic>
      <p:sp>
        <p:nvSpPr>
          <p:cNvPr id="3" name="コンテンツ プレースホルダー 2"/>
          <p:cNvSpPr>
            <a:spLocks noGrp="1"/>
          </p:cNvSpPr>
          <p:nvPr>
            <p:ph idx="1"/>
          </p:nvPr>
        </p:nvSpPr>
        <p:spPr>
          <a:xfrm>
            <a:off x="457200" y="1786470"/>
            <a:ext cx="8229600" cy="4628449"/>
          </a:xfrm>
        </p:spPr>
        <p:txBody>
          <a:bodyPr/>
          <a:lstStyle/>
          <a:p>
            <a:pPr>
              <a:buFont typeface="Wingdings" pitchFamily="2" charset="2"/>
              <a:buChar char="Ø"/>
            </a:pPr>
            <a:r>
              <a:rPr kumimoji="1" lang="ja-JP" altLang="en-US" dirty="0" smtClean="0"/>
              <a:t>有志連合</a:t>
            </a:r>
            <a:r>
              <a:rPr lang="ja-JP" altLang="en-US" dirty="0" smtClean="0"/>
              <a:t>という</a:t>
            </a:r>
            <a:r>
              <a:rPr kumimoji="1" lang="ja-JP" altLang="en-US" dirty="0" smtClean="0"/>
              <a:t>「文理社会恊働」による「総合知の</a:t>
            </a:r>
            <a:r>
              <a:rPr lang="ja-JP" altLang="en-US" dirty="0" smtClean="0"/>
              <a:t>共創」という</a:t>
            </a:r>
            <a:r>
              <a:rPr lang="ja-JP" altLang="en-US" dirty="0" smtClean="0">
                <a:solidFill>
                  <a:srgbClr val="008000"/>
                </a:solidFill>
              </a:rPr>
              <a:t>社会実験</a:t>
            </a:r>
            <a:r>
              <a:rPr lang="ja-JP" altLang="en-US" dirty="0" smtClean="0"/>
              <a:t>として取り組む。</a:t>
            </a:r>
            <a:endParaRPr lang="en-US" altLang="ja-JP" dirty="0" smtClean="0"/>
          </a:p>
          <a:p>
            <a:pPr>
              <a:buFont typeface="Wingdings" pitchFamily="2" charset="2"/>
              <a:buChar char="Ø"/>
            </a:pPr>
            <a:r>
              <a:rPr lang="ja-JP" altLang="en-US" dirty="0"/>
              <a:t>「</a:t>
            </a:r>
            <a:r>
              <a:rPr lang="en-US" altLang="ja-JP" dirty="0">
                <a:solidFill>
                  <a:srgbClr val="008000"/>
                </a:solidFill>
              </a:rPr>
              <a:t>Out of the Box</a:t>
            </a:r>
            <a:r>
              <a:rPr lang="ja-JP" altLang="en-US" dirty="0"/>
              <a:t>」の発想。</a:t>
            </a:r>
            <a:endParaRPr lang="en-US" altLang="ja-JP" sz="1200" dirty="0"/>
          </a:p>
          <a:p>
            <a:pPr>
              <a:buFont typeface="Wingdings" pitchFamily="2" charset="2"/>
              <a:buChar char="Ø"/>
            </a:pPr>
            <a:r>
              <a:rPr lang="ja-JP" altLang="en-US" dirty="0" smtClean="0"/>
              <a:t>アジアと手を携えた</a:t>
            </a:r>
            <a:r>
              <a:rPr lang="ja-JP" altLang="en-US" dirty="0" smtClean="0">
                <a:solidFill>
                  <a:srgbClr val="008000"/>
                </a:solidFill>
              </a:rPr>
              <a:t>震災復興（特に福島復興策）</a:t>
            </a:r>
            <a:r>
              <a:rPr lang="ja-JP" altLang="en-US" dirty="0" smtClean="0"/>
              <a:t>として位置づける。</a:t>
            </a:r>
            <a:endParaRPr kumimoji="1" lang="en-US" altLang="ja-JP" sz="1200" dirty="0" smtClean="0"/>
          </a:p>
          <a:p>
            <a:pPr>
              <a:buFont typeface="Wingdings" pitchFamily="2" charset="2"/>
              <a:buChar char="Ø"/>
            </a:pPr>
            <a:r>
              <a:rPr lang="en-US" altLang="ja-JP" dirty="0" smtClean="0"/>
              <a:t>AUI</a:t>
            </a:r>
            <a:r>
              <a:rPr lang="ja-JP" altLang="en-US" dirty="0" smtClean="0"/>
              <a:t>推進機構の</a:t>
            </a:r>
            <a:r>
              <a:rPr lang="ja-JP" altLang="en-US" dirty="0" smtClean="0">
                <a:solidFill>
                  <a:srgbClr val="008000"/>
                </a:solidFill>
              </a:rPr>
              <a:t>タイムラインは</a:t>
            </a:r>
            <a:r>
              <a:rPr lang="en-US" altLang="ja-JP" dirty="0" smtClean="0">
                <a:solidFill>
                  <a:srgbClr val="008000"/>
                </a:solidFill>
              </a:rPr>
              <a:t>2</a:t>
            </a:r>
            <a:r>
              <a:rPr lang="ja-JP" altLang="en-US" dirty="0" smtClean="0">
                <a:solidFill>
                  <a:srgbClr val="008000"/>
                </a:solidFill>
              </a:rPr>
              <a:t>期（</a:t>
            </a:r>
            <a:r>
              <a:rPr lang="en-US" altLang="ja-JP" dirty="0" smtClean="0">
                <a:solidFill>
                  <a:srgbClr val="008000"/>
                </a:solidFill>
              </a:rPr>
              <a:t>4</a:t>
            </a:r>
            <a:r>
              <a:rPr lang="ja-JP" altLang="en-US" dirty="0" smtClean="0">
                <a:solidFill>
                  <a:srgbClr val="008000"/>
                </a:solidFill>
              </a:rPr>
              <a:t>年）</a:t>
            </a:r>
            <a:r>
              <a:rPr lang="ja-JP" altLang="en-US" dirty="0" smtClean="0"/>
              <a:t>。</a:t>
            </a:r>
            <a:endParaRPr lang="en-US" altLang="ja-JP" dirty="0" smtClean="0"/>
          </a:p>
        </p:txBody>
      </p:sp>
      <p:sp>
        <p:nvSpPr>
          <p:cNvPr id="4" name="スライド番号プレースホルダー 3"/>
          <p:cNvSpPr>
            <a:spLocks noGrp="1"/>
          </p:cNvSpPr>
          <p:nvPr>
            <p:ph type="sldNum" sz="quarter" idx="12"/>
          </p:nvPr>
        </p:nvSpPr>
        <p:spPr/>
        <p:txBody>
          <a:bodyPr/>
          <a:lstStyle/>
          <a:p>
            <a:fld id="{30490B52-9E1D-2E47-A9E9-A65255C31927}" type="slidenum">
              <a:rPr kumimoji="1" lang="ja-JP" altLang="en-US" smtClean="0"/>
              <a:pPr/>
              <a:t>11</a:t>
            </a:fld>
            <a:endParaRPr kumimoji="1" lang="ja-JP" altLang="en-US"/>
          </a:p>
        </p:txBody>
      </p:sp>
      <p:pic>
        <p:nvPicPr>
          <p:cNvPr id="5" name="Picture 2"/>
          <p:cNvPicPr>
            <a:picLocks noChangeAspect="1" noChangeArrowheads="1"/>
          </p:cNvPicPr>
          <p:nvPr/>
        </p:nvPicPr>
        <p:blipFill>
          <a:blip r:embed="rId3"/>
          <a:srcRect/>
          <a:stretch>
            <a:fillRect/>
          </a:stretch>
        </p:blipFill>
        <p:spPr bwMode="auto">
          <a:xfrm>
            <a:off x="7860632" y="44428"/>
            <a:ext cx="1312085" cy="984064"/>
          </a:xfrm>
          <a:prstGeom prst="rect">
            <a:avLst/>
          </a:prstGeom>
          <a:noFill/>
          <a:ln w="9525">
            <a:noFill/>
            <a:miter lim="800000"/>
            <a:headEnd/>
            <a:tailEnd/>
          </a:ln>
          <a:effectLst/>
        </p:spPr>
      </p:pic>
      <p:sp>
        <p:nvSpPr>
          <p:cNvPr id="6" name="角丸四角形 5"/>
          <p:cNvSpPr/>
          <p:nvPr/>
        </p:nvSpPr>
        <p:spPr>
          <a:xfrm>
            <a:off x="710424" y="316831"/>
            <a:ext cx="7150208" cy="1299411"/>
          </a:xfrm>
          <a:prstGeom prst="round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altLang="ja-JP" sz="4400" dirty="0" smtClean="0">
                <a:solidFill>
                  <a:prstClr val="black"/>
                </a:solidFill>
                <a:cs typeface="+mj-cs"/>
              </a:rPr>
              <a:t>AUI</a:t>
            </a:r>
            <a:r>
              <a:rPr lang="ja-JP" altLang="en-US" sz="4400" dirty="0" smtClean="0">
                <a:solidFill>
                  <a:prstClr val="black"/>
                </a:solidFill>
                <a:cs typeface="+mj-cs"/>
              </a:rPr>
              <a:t>推進機構のプリンシプル</a:t>
            </a:r>
            <a:endParaRPr kumimoji="1" lang="ja-JP" altLang="en-US" dirty="0"/>
          </a:p>
        </p:txBody>
      </p:sp>
    </p:spTree>
    <p:extLst>
      <p:ext uri="{BB962C8B-B14F-4D97-AF65-F5344CB8AC3E}">
        <p14:creationId xmlns:p14="http://schemas.microsoft.com/office/powerpoint/2010/main" val="286737182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Picture 2"/>
          <p:cNvPicPr>
            <a:picLocks noChangeAspect="1" noChangeArrowheads="1"/>
          </p:cNvPicPr>
          <p:nvPr/>
        </p:nvPicPr>
        <p:blipFill>
          <a:blip r:embed="rId2"/>
          <a:srcRect/>
          <a:stretch>
            <a:fillRect/>
          </a:stretch>
        </p:blipFill>
        <p:spPr bwMode="auto">
          <a:xfrm>
            <a:off x="7860632" y="44428"/>
            <a:ext cx="1312085" cy="984064"/>
          </a:xfrm>
          <a:prstGeom prst="rect">
            <a:avLst/>
          </a:prstGeom>
          <a:noFill/>
          <a:ln w="9525">
            <a:noFill/>
            <a:miter lim="800000"/>
            <a:headEnd/>
            <a:tailEnd/>
          </a:ln>
          <a:effectLst/>
        </p:spPr>
      </p:pic>
      <p:grpSp>
        <p:nvGrpSpPr>
          <p:cNvPr id="21" name="グループ化 20"/>
          <p:cNvGrpSpPr/>
          <p:nvPr/>
        </p:nvGrpSpPr>
        <p:grpSpPr>
          <a:xfrm>
            <a:off x="443663" y="1076618"/>
            <a:ext cx="8243137" cy="5775072"/>
            <a:chOff x="200058" y="251356"/>
            <a:chExt cx="9159042" cy="6660376"/>
          </a:xfrm>
        </p:grpSpPr>
        <p:sp>
          <p:nvSpPr>
            <p:cNvPr id="2" name="円/楕円 1"/>
            <p:cNvSpPr/>
            <p:nvPr/>
          </p:nvSpPr>
          <p:spPr>
            <a:xfrm>
              <a:off x="3491880" y="3193812"/>
              <a:ext cx="2016224" cy="1008112"/>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defTabSz="914400"/>
              <a:r>
                <a:rPr lang="en-US" altLang="ja-JP" dirty="0" smtClean="0">
                  <a:solidFill>
                    <a:prstClr val="white"/>
                  </a:solidFill>
                </a:rPr>
                <a:t>Diversity </a:t>
              </a:r>
              <a:endParaRPr lang="ja-JP" altLang="en-US" dirty="0">
                <a:solidFill>
                  <a:prstClr val="white"/>
                </a:solidFill>
              </a:endParaRPr>
            </a:p>
          </p:txBody>
        </p:sp>
        <p:sp>
          <p:nvSpPr>
            <p:cNvPr id="3" name="円/楕円 2"/>
            <p:cNvSpPr/>
            <p:nvPr/>
          </p:nvSpPr>
          <p:spPr>
            <a:xfrm>
              <a:off x="786655" y="4043959"/>
              <a:ext cx="2345185" cy="1022063"/>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defTabSz="914400"/>
              <a:r>
                <a:rPr lang="en-US" altLang="ja-JP" dirty="0" smtClean="0">
                  <a:solidFill>
                    <a:prstClr val="white"/>
                  </a:solidFill>
                </a:rPr>
                <a:t>Sustainability </a:t>
              </a:r>
              <a:endParaRPr lang="ja-JP" altLang="en-US" dirty="0">
                <a:solidFill>
                  <a:prstClr val="white"/>
                </a:solidFill>
              </a:endParaRPr>
            </a:p>
          </p:txBody>
        </p:sp>
        <p:sp>
          <p:nvSpPr>
            <p:cNvPr id="5" name="円/楕円 4"/>
            <p:cNvSpPr/>
            <p:nvPr/>
          </p:nvSpPr>
          <p:spPr>
            <a:xfrm>
              <a:off x="6084168" y="4129916"/>
              <a:ext cx="2016224" cy="1008112"/>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defTabSz="914400"/>
              <a:r>
                <a:rPr lang="en-US" altLang="ja-JP" dirty="0">
                  <a:solidFill>
                    <a:prstClr val="white"/>
                  </a:solidFill>
                </a:rPr>
                <a:t>Resilience</a:t>
              </a:r>
              <a:r>
                <a:rPr lang="en-US" altLang="ja-JP" dirty="0" smtClean="0">
                  <a:solidFill>
                    <a:prstClr val="white"/>
                  </a:solidFill>
                </a:rPr>
                <a:t> </a:t>
              </a:r>
              <a:endParaRPr lang="ja-JP" altLang="en-US" dirty="0">
                <a:solidFill>
                  <a:prstClr val="white"/>
                </a:solidFill>
              </a:endParaRPr>
            </a:p>
          </p:txBody>
        </p:sp>
        <p:sp>
          <p:nvSpPr>
            <p:cNvPr id="6" name="円/楕円 5"/>
            <p:cNvSpPr/>
            <p:nvPr/>
          </p:nvSpPr>
          <p:spPr>
            <a:xfrm>
              <a:off x="3419872" y="5210036"/>
              <a:ext cx="2016224" cy="10081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altLang="ja-JP" dirty="0" smtClean="0">
                  <a:solidFill>
                    <a:prstClr val="white"/>
                  </a:solidFill>
                </a:rPr>
                <a:t>Innovation </a:t>
              </a:r>
              <a:endParaRPr lang="ja-JP" altLang="en-US" dirty="0">
                <a:solidFill>
                  <a:prstClr val="white"/>
                </a:solidFill>
              </a:endParaRPr>
            </a:p>
          </p:txBody>
        </p:sp>
        <p:sp>
          <p:nvSpPr>
            <p:cNvPr id="7" name="テキスト ボックス 6"/>
            <p:cNvSpPr txBox="1"/>
            <p:nvPr/>
          </p:nvSpPr>
          <p:spPr>
            <a:xfrm>
              <a:off x="251520" y="251356"/>
              <a:ext cx="4125616" cy="425950"/>
            </a:xfrm>
            <a:prstGeom prst="rect">
              <a:avLst/>
            </a:prstGeom>
            <a:noFill/>
            <a:ln w="3175">
              <a:solidFill>
                <a:schemeClr val="tx1"/>
              </a:solidFill>
            </a:ln>
          </p:spPr>
          <p:txBody>
            <a:bodyPr wrap="square" rtlCol="0">
              <a:spAutoFit/>
            </a:bodyPr>
            <a:lstStyle/>
            <a:p>
              <a:pPr algn="ctr" defTabSz="914400"/>
              <a:r>
                <a:rPr lang="ja-JP" altLang="en-US" b="1" dirty="0" smtClean="0">
                  <a:solidFill>
                    <a:prstClr val="black"/>
                  </a:solidFill>
                  <a:effectLst>
                    <a:outerShdw blurRad="38100" dist="38100" dir="2700000" algn="tl">
                      <a:srgbClr val="000000">
                        <a:alpha val="43137"/>
                      </a:srgbClr>
                    </a:outerShdw>
                  </a:effectLst>
                  <a:latin typeface="+mj-ea"/>
                  <a:ea typeface="+mj-ea"/>
                </a:rPr>
                <a:t>アジア恊働大学院（</a:t>
              </a:r>
              <a:r>
                <a:rPr lang="en-US" altLang="ja-JP" b="1" dirty="0" smtClean="0">
                  <a:solidFill>
                    <a:prstClr val="black"/>
                  </a:solidFill>
                  <a:effectLst>
                    <a:outerShdw blurRad="38100" dist="38100" dir="2700000" algn="tl">
                      <a:srgbClr val="000000">
                        <a:alpha val="43137"/>
                      </a:srgbClr>
                    </a:outerShdw>
                  </a:effectLst>
                  <a:latin typeface="+mj-ea"/>
                  <a:ea typeface="+mj-ea"/>
                </a:rPr>
                <a:t>AUI</a:t>
              </a:r>
              <a:r>
                <a:rPr lang="ja-JP" altLang="en-US" b="1" dirty="0" smtClean="0">
                  <a:solidFill>
                    <a:prstClr val="black"/>
                  </a:solidFill>
                  <a:effectLst>
                    <a:outerShdw blurRad="38100" dist="38100" dir="2700000" algn="tl">
                      <a:srgbClr val="000000">
                        <a:alpha val="43137"/>
                      </a:srgbClr>
                    </a:outerShdw>
                  </a:effectLst>
                  <a:latin typeface="+mj-ea"/>
                  <a:ea typeface="+mj-ea"/>
                </a:rPr>
                <a:t>）のコンセプト</a:t>
              </a:r>
              <a:endParaRPr lang="ja-JP" altLang="en-US" b="1" dirty="0">
                <a:solidFill>
                  <a:prstClr val="black"/>
                </a:solidFill>
                <a:effectLst>
                  <a:outerShdw blurRad="38100" dist="38100" dir="2700000" algn="tl">
                    <a:srgbClr val="000000">
                      <a:alpha val="43137"/>
                    </a:srgbClr>
                  </a:outerShdw>
                </a:effectLst>
                <a:latin typeface="+mj-ea"/>
                <a:ea typeface="+mj-ea"/>
              </a:endParaRPr>
            </a:p>
          </p:txBody>
        </p:sp>
        <p:sp>
          <p:nvSpPr>
            <p:cNvPr id="8" name="テキスト ボックス 7"/>
            <p:cNvSpPr txBox="1"/>
            <p:nvPr/>
          </p:nvSpPr>
          <p:spPr>
            <a:xfrm>
              <a:off x="5508104" y="3337828"/>
              <a:ext cx="2479352" cy="674420"/>
            </a:xfrm>
            <a:prstGeom prst="rect">
              <a:avLst/>
            </a:prstGeom>
            <a:noFill/>
          </p:spPr>
          <p:txBody>
            <a:bodyPr wrap="square" rtlCol="0">
              <a:spAutoFit/>
            </a:bodyPr>
            <a:lstStyle/>
            <a:p>
              <a:pPr defTabSz="914400"/>
              <a:r>
                <a:rPr lang="ja-JP" altLang="en-US" sz="1600" dirty="0" smtClean="0">
                  <a:solidFill>
                    <a:prstClr val="black"/>
                  </a:solidFill>
                </a:rPr>
                <a:t>多様な民族、文化を許容し、認め、尊重する</a:t>
              </a:r>
              <a:endParaRPr lang="ja-JP" altLang="en-US" sz="1600" dirty="0">
                <a:solidFill>
                  <a:prstClr val="black"/>
                </a:solidFill>
              </a:endParaRPr>
            </a:p>
          </p:txBody>
        </p:sp>
        <p:sp>
          <p:nvSpPr>
            <p:cNvPr id="9" name="テキスト ボックス 8"/>
            <p:cNvSpPr txBox="1"/>
            <p:nvPr/>
          </p:nvSpPr>
          <p:spPr>
            <a:xfrm>
              <a:off x="3635894" y="6237312"/>
              <a:ext cx="2276426" cy="674420"/>
            </a:xfrm>
            <a:prstGeom prst="rect">
              <a:avLst/>
            </a:prstGeom>
            <a:noFill/>
          </p:spPr>
          <p:txBody>
            <a:bodyPr wrap="square" rtlCol="0">
              <a:spAutoFit/>
            </a:bodyPr>
            <a:lstStyle/>
            <a:p>
              <a:pPr defTabSz="914400"/>
              <a:r>
                <a:rPr lang="ja-JP" altLang="en-US" sz="1600" dirty="0" smtClean="0">
                  <a:solidFill>
                    <a:prstClr val="black"/>
                  </a:solidFill>
                </a:rPr>
                <a:t>学術研究や科学技術の</a:t>
              </a:r>
              <a:r>
                <a:rPr lang="en-US" altLang="en-US" sz="1600" dirty="0" smtClean="0">
                  <a:solidFill>
                    <a:prstClr val="black"/>
                  </a:solidFill>
                </a:rPr>
                <a:t>成果</a:t>
              </a:r>
              <a:r>
                <a:rPr lang="ja-JP" altLang="en-US" sz="1600" dirty="0" smtClean="0">
                  <a:solidFill>
                    <a:prstClr val="black"/>
                  </a:solidFill>
                </a:rPr>
                <a:t>を活用する</a:t>
              </a:r>
              <a:endParaRPr lang="ja-JP" altLang="en-US" sz="1600" dirty="0">
                <a:solidFill>
                  <a:prstClr val="black"/>
                </a:solidFill>
              </a:endParaRPr>
            </a:p>
          </p:txBody>
        </p:sp>
        <p:sp>
          <p:nvSpPr>
            <p:cNvPr id="10" name="テキスト ボックス 9"/>
            <p:cNvSpPr txBox="1"/>
            <p:nvPr/>
          </p:nvSpPr>
          <p:spPr>
            <a:xfrm>
              <a:off x="200058" y="5100363"/>
              <a:ext cx="2985256" cy="674420"/>
            </a:xfrm>
            <a:prstGeom prst="rect">
              <a:avLst/>
            </a:prstGeom>
            <a:noFill/>
          </p:spPr>
          <p:txBody>
            <a:bodyPr wrap="square" rtlCol="0">
              <a:spAutoFit/>
            </a:bodyPr>
            <a:lstStyle/>
            <a:p>
              <a:pPr defTabSz="914400"/>
              <a:r>
                <a:rPr lang="ja-JP" altLang="en-US" sz="1600" dirty="0" smtClean="0">
                  <a:solidFill>
                    <a:prstClr val="black"/>
                  </a:solidFill>
                </a:rPr>
                <a:t>地域・国を超えた地球と人間社会の持続可能性を考える</a:t>
              </a:r>
              <a:endParaRPr lang="ja-JP" altLang="en-US" sz="1600" dirty="0">
                <a:solidFill>
                  <a:prstClr val="black"/>
                </a:solidFill>
              </a:endParaRPr>
            </a:p>
          </p:txBody>
        </p:sp>
        <p:sp>
          <p:nvSpPr>
            <p:cNvPr id="11" name="テキスト ボックス 10"/>
            <p:cNvSpPr txBox="1"/>
            <p:nvPr/>
          </p:nvSpPr>
          <p:spPr>
            <a:xfrm>
              <a:off x="6012160" y="5138029"/>
              <a:ext cx="2518098" cy="674420"/>
            </a:xfrm>
            <a:prstGeom prst="rect">
              <a:avLst/>
            </a:prstGeom>
            <a:noFill/>
          </p:spPr>
          <p:txBody>
            <a:bodyPr wrap="square" rtlCol="0">
              <a:spAutoFit/>
            </a:bodyPr>
            <a:lstStyle/>
            <a:p>
              <a:pPr defTabSz="914400"/>
              <a:r>
                <a:rPr lang="ja-JP" altLang="en-US" sz="1600" dirty="0" smtClean="0">
                  <a:solidFill>
                    <a:prstClr val="black"/>
                  </a:solidFill>
                </a:rPr>
                <a:t>自然災害や気候変動への抵抗力を強化する</a:t>
              </a:r>
              <a:endParaRPr lang="ja-JP" altLang="en-US" sz="1600" dirty="0">
                <a:solidFill>
                  <a:prstClr val="black"/>
                </a:solidFill>
              </a:endParaRPr>
            </a:p>
          </p:txBody>
        </p:sp>
        <p:sp>
          <p:nvSpPr>
            <p:cNvPr id="15" name="上カーブ矢印 14"/>
            <p:cNvSpPr/>
            <p:nvPr/>
          </p:nvSpPr>
          <p:spPr>
            <a:xfrm rot="13931531">
              <a:off x="4175468" y="1984026"/>
              <a:ext cx="1720627" cy="932686"/>
            </a:xfrm>
            <a:prstGeom prst="curvedUp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defTabSz="914400"/>
              <a:endParaRPr lang="ja-JP" altLang="en-US">
                <a:solidFill>
                  <a:prstClr val="black"/>
                </a:solidFill>
              </a:endParaRPr>
            </a:p>
          </p:txBody>
        </p:sp>
        <p:sp>
          <p:nvSpPr>
            <p:cNvPr id="12" name="上カーブ矢印 11"/>
            <p:cNvSpPr/>
            <p:nvPr/>
          </p:nvSpPr>
          <p:spPr>
            <a:xfrm rot="17986896">
              <a:off x="2779468" y="3072850"/>
              <a:ext cx="3229298" cy="1553884"/>
            </a:xfrm>
            <a:prstGeom prst="curvedUp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defTabSz="914400"/>
              <a:endParaRPr lang="ja-JP" altLang="en-US">
                <a:solidFill>
                  <a:prstClr val="black"/>
                </a:solidFill>
              </a:endParaRPr>
            </a:p>
          </p:txBody>
        </p:sp>
        <p:sp>
          <p:nvSpPr>
            <p:cNvPr id="13" name="上カーブ矢印 12"/>
            <p:cNvSpPr/>
            <p:nvPr/>
          </p:nvSpPr>
          <p:spPr>
            <a:xfrm rot="13750359" flipV="1">
              <a:off x="3025371" y="3333669"/>
              <a:ext cx="3239399" cy="1391092"/>
            </a:xfrm>
            <a:prstGeom prst="curvedUp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defTabSz="914400"/>
              <a:endParaRPr lang="ja-JP" altLang="en-US">
                <a:solidFill>
                  <a:prstClr val="black"/>
                </a:solidFill>
              </a:endParaRPr>
            </a:p>
          </p:txBody>
        </p:sp>
        <p:sp>
          <p:nvSpPr>
            <p:cNvPr id="14" name="上カーブ矢印 13"/>
            <p:cNvSpPr/>
            <p:nvPr/>
          </p:nvSpPr>
          <p:spPr>
            <a:xfrm rot="15784022" flipV="1">
              <a:off x="2003448" y="3044195"/>
              <a:ext cx="3582126" cy="1479836"/>
            </a:xfrm>
            <a:prstGeom prst="curvedUp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defTabSz="914400"/>
              <a:endParaRPr lang="ja-JP" altLang="en-US">
                <a:solidFill>
                  <a:prstClr val="black"/>
                </a:solidFill>
              </a:endParaRPr>
            </a:p>
          </p:txBody>
        </p:sp>
        <p:sp>
          <p:nvSpPr>
            <p:cNvPr id="17" name="角丸四角形 16"/>
            <p:cNvSpPr/>
            <p:nvPr/>
          </p:nvSpPr>
          <p:spPr>
            <a:xfrm>
              <a:off x="1043608" y="1340768"/>
              <a:ext cx="3096344" cy="1008112"/>
            </a:xfrm>
            <a:prstGeom prst="roundRect">
              <a:avLst/>
            </a:prstGeom>
            <a:solidFill>
              <a:schemeClr val="accent3">
                <a:alpha val="3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defTabSz="914400"/>
              <a:r>
                <a:rPr lang="ja-JP" altLang="en-US" b="1" dirty="0">
                  <a:solidFill>
                    <a:prstClr val="black"/>
                  </a:solidFill>
                </a:rPr>
                <a:t>文理</a:t>
              </a:r>
              <a:r>
                <a:rPr lang="ja-JP" altLang="en-US" b="1" dirty="0" smtClean="0">
                  <a:solidFill>
                    <a:prstClr val="black"/>
                  </a:solidFill>
                </a:rPr>
                <a:t>社会恊働による</a:t>
              </a:r>
              <a:endParaRPr lang="en-US" altLang="ja-JP" b="1" dirty="0" smtClean="0">
                <a:solidFill>
                  <a:prstClr val="black"/>
                </a:solidFill>
              </a:endParaRPr>
            </a:p>
            <a:p>
              <a:pPr algn="ctr" defTabSz="914400"/>
              <a:r>
                <a:rPr lang="ja-JP" altLang="en-US" b="1" dirty="0" smtClean="0">
                  <a:solidFill>
                    <a:prstClr val="black"/>
                  </a:solidFill>
                </a:rPr>
                <a:t>「総合知の共創」</a:t>
              </a:r>
              <a:endParaRPr lang="en-US" altLang="ja-JP" b="1" dirty="0" smtClean="0">
                <a:solidFill>
                  <a:prstClr val="black"/>
                </a:solidFill>
              </a:endParaRPr>
            </a:p>
          </p:txBody>
        </p:sp>
        <p:sp>
          <p:nvSpPr>
            <p:cNvPr id="18" name="角丸四角形 17"/>
            <p:cNvSpPr/>
            <p:nvPr/>
          </p:nvSpPr>
          <p:spPr>
            <a:xfrm>
              <a:off x="4788024" y="1340768"/>
              <a:ext cx="4571076" cy="1008112"/>
            </a:xfrm>
            <a:prstGeom prst="roundRect">
              <a:avLst/>
            </a:prstGeom>
            <a:solidFill>
              <a:schemeClr val="accent3">
                <a:alpha val="3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defTabSz="914400"/>
              <a:r>
                <a:rPr lang="ja-JP" altLang="en-US" b="1" dirty="0" smtClean="0">
                  <a:solidFill>
                    <a:prstClr val="black"/>
                  </a:solidFill>
                </a:rPr>
                <a:t>アジアの持続可能な発展を目指した</a:t>
              </a:r>
              <a:endParaRPr lang="en-US" altLang="ja-JP" b="1" dirty="0" smtClean="0">
                <a:solidFill>
                  <a:prstClr val="black"/>
                </a:solidFill>
              </a:endParaRPr>
            </a:p>
            <a:p>
              <a:pPr algn="ctr" defTabSz="914400"/>
              <a:r>
                <a:rPr lang="ja-JP" altLang="en-US" b="1" dirty="0" smtClean="0">
                  <a:solidFill>
                    <a:prstClr val="black"/>
                  </a:solidFill>
                </a:rPr>
                <a:t>「未来の社会モデル」の研究開発</a:t>
              </a:r>
              <a:endParaRPr lang="ja-JP" altLang="en-US" b="1" dirty="0">
                <a:solidFill>
                  <a:prstClr val="black"/>
                </a:solidFill>
              </a:endParaRPr>
            </a:p>
          </p:txBody>
        </p:sp>
        <p:sp>
          <p:nvSpPr>
            <p:cNvPr id="19" name="山形 18"/>
            <p:cNvSpPr/>
            <p:nvPr/>
          </p:nvSpPr>
          <p:spPr>
            <a:xfrm>
              <a:off x="808338" y="1054279"/>
              <a:ext cx="1463239" cy="428508"/>
            </a:xfrm>
            <a:prstGeom prst="chevron">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defTabSz="914400"/>
              <a:r>
                <a:rPr lang="ja-JP" altLang="en-US" sz="1200" dirty="0" smtClean="0">
                  <a:solidFill>
                    <a:prstClr val="black"/>
                  </a:solidFill>
                </a:rPr>
                <a:t>研究・教育</a:t>
              </a:r>
              <a:endParaRPr lang="ja-JP" altLang="en-US" sz="1200" dirty="0">
                <a:solidFill>
                  <a:prstClr val="black"/>
                </a:solidFill>
              </a:endParaRPr>
            </a:p>
          </p:txBody>
        </p:sp>
        <p:sp>
          <p:nvSpPr>
            <p:cNvPr id="20" name="山形 19"/>
            <p:cNvSpPr/>
            <p:nvPr/>
          </p:nvSpPr>
          <p:spPr>
            <a:xfrm>
              <a:off x="4590534" y="1032238"/>
              <a:ext cx="1368152" cy="432048"/>
            </a:xfrm>
            <a:prstGeom prst="chevron">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defTabSz="914400"/>
              <a:r>
                <a:rPr lang="ja-JP" altLang="en-US" sz="1200" dirty="0" smtClean="0">
                  <a:solidFill>
                    <a:prstClr val="black"/>
                  </a:solidFill>
                </a:rPr>
                <a:t>社会貢献</a:t>
              </a:r>
              <a:endParaRPr lang="ja-JP" altLang="en-US" sz="1200" dirty="0">
                <a:solidFill>
                  <a:prstClr val="black"/>
                </a:solidFill>
              </a:endParaRPr>
            </a:p>
          </p:txBody>
        </p:sp>
      </p:grpSp>
      <p:sp>
        <p:nvSpPr>
          <p:cNvPr id="22" name="タイトル 1"/>
          <p:cNvSpPr txBox="1">
            <a:spLocks/>
          </p:cNvSpPr>
          <p:nvPr/>
        </p:nvSpPr>
        <p:spPr>
          <a:xfrm>
            <a:off x="-75787" y="178386"/>
            <a:ext cx="8229600" cy="1143000"/>
          </a:xfrm>
          <a:prstGeom prst="rect">
            <a:avLst/>
          </a:prstGeom>
        </p:spPr>
        <p:txBody>
          <a:bodyPr>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4400" b="0" i="0" u="none" strike="noStrike" kern="1200" cap="none" spc="0" normalizeH="0" baseline="0" noProof="0" dirty="0" smtClean="0">
                <a:ln>
                  <a:noFill/>
                </a:ln>
                <a:solidFill>
                  <a:schemeClr val="tx1"/>
                </a:solidFill>
                <a:effectLst/>
                <a:uLnTx/>
                <a:uFillTx/>
                <a:latin typeface="+mj-lt"/>
                <a:ea typeface="+mj-ea"/>
                <a:cs typeface="+mj-cs"/>
              </a:rPr>
              <a:t>アジア恊働大学院（</a:t>
            </a:r>
            <a:r>
              <a:rPr kumimoji="1" lang="en-US" altLang="ja-JP" sz="4400" b="0" i="0" u="none" strike="noStrike" kern="1200" cap="none" spc="0" normalizeH="0" baseline="0" noProof="0" dirty="0" smtClean="0">
                <a:ln>
                  <a:noFill/>
                </a:ln>
                <a:solidFill>
                  <a:schemeClr val="tx1"/>
                </a:solidFill>
                <a:effectLst/>
                <a:uLnTx/>
                <a:uFillTx/>
                <a:latin typeface="+mj-lt"/>
                <a:ea typeface="+mj-ea"/>
                <a:cs typeface="+mj-cs"/>
              </a:rPr>
              <a:t>AUI</a:t>
            </a:r>
            <a:r>
              <a:rPr kumimoji="1" lang="ja-JP" altLang="en-US" sz="4400" b="0" i="0" u="none" strike="noStrike" kern="1200" cap="none" spc="0" normalizeH="0" baseline="0" noProof="0" dirty="0" smtClean="0">
                <a:ln>
                  <a:noFill/>
                </a:ln>
                <a:solidFill>
                  <a:schemeClr val="tx1"/>
                </a:solidFill>
                <a:effectLst/>
                <a:uLnTx/>
                <a:uFillTx/>
                <a:latin typeface="+mj-lt"/>
                <a:ea typeface="+mj-ea"/>
                <a:cs typeface="+mj-cs"/>
              </a:rPr>
              <a:t>）のヴィジョン</a:t>
            </a:r>
            <a:endParaRPr kumimoji="1" lang="ja-JP" alt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17092" y="-128336"/>
            <a:ext cx="9088814" cy="1812758"/>
          </a:xfrm>
        </p:spPr>
        <p:txBody>
          <a:bodyPr>
            <a:normAutofit/>
          </a:bodyPr>
          <a:lstStyle/>
          <a:p>
            <a:r>
              <a:rPr kumimoji="1" lang="en-US" altLang="ja-JP" sz="5400" dirty="0" smtClean="0">
                <a:solidFill>
                  <a:schemeClr val="accent1"/>
                </a:solidFill>
              </a:rPr>
              <a:t>AUI</a:t>
            </a:r>
            <a:r>
              <a:rPr kumimoji="1" lang="ja-JP" altLang="en-US" sz="5400" dirty="0" smtClean="0">
                <a:solidFill>
                  <a:schemeClr val="accent1"/>
                </a:solidFill>
              </a:rPr>
              <a:t>構想の</a:t>
            </a:r>
            <a:r>
              <a:rPr kumimoji="1" lang="en-US" altLang="ja-JP" sz="5400" dirty="0" smtClean="0">
                <a:solidFill>
                  <a:schemeClr val="accent1"/>
                </a:solidFill>
              </a:rPr>
              <a:t>5</a:t>
            </a:r>
            <a:r>
              <a:rPr kumimoji="1" lang="ja-JP" altLang="en-US" sz="5400" dirty="0" smtClean="0">
                <a:solidFill>
                  <a:schemeClr val="accent1"/>
                </a:solidFill>
              </a:rPr>
              <a:t>つのポイント</a:t>
            </a:r>
            <a:endParaRPr kumimoji="1" lang="ja-JP" altLang="en-US" sz="5400" dirty="0">
              <a:solidFill>
                <a:schemeClr val="accent1"/>
              </a:solidFill>
            </a:endParaRPr>
          </a:p>
        </p:txBody>
      </p:sp>
      <p:sp>
        <p:nvSpPr>
          <p:cNvPr id="3" name="コンテンツ プレースホルダー 2"/>
          <p:cNvSpPr>
            <a:spLocks noGrp="1"/>
          </p:cNvSpPr>
          <p:nvPr>
            <p:ph idx="1"/>
          </p:nvPr>
        </p:nvSpPr>
        <p:spPr>
          <a:xfrm>
            <a:off x="376990" y="2884180"/>
            <a:ext cx="8515490" cy="3837295"/>
          </a:xfrm>
        </p:spPr>
        <p:txBody>
          <a:bodyPr>
            <a:noAutofit/>
          </a:bodyPr>
          <a:lstStyle/>
          <a:p>
            <a:pPr marL="514350" indent="-514350">
              <a:buFont typeface="Wingdings" pitchFamily="2" charset="2"/>
              <a:buChar char="u"/>
            </a:pPr>
            <a:r>
              <a:rPr kumimoji="1" lang="ja-JP" altLang="en-US" sz="3000" dirty="0" smtClean="0"/>
              <a:t>アジア</a:t>
            </a:r>
            <a:r>
              <a:rPr lang="ja-JP" altLang="en-US" sz="3000" dirty="0" smtClean="0"/>
              <a:t>地域</a:t>
            </a:r>
            <a:r>
              <a:rPr kumimoji="1" lang="ja-JP" altLang="en-US" sz="3000" dirty="0" smtClean="0"/>
              <a:t>の</a:t>
            </a:r>
            <a:r>
              <a:rPr kumimoji="1" lang="ja-JP" altLang="en-US" sz="3000" dirty="0" smtClean="0">
                <a:solidFill>
                  <a:schemeClr val="accent1"/>
                </a:solidFill>
              </a:rPr>
              <a:t>持続可能な</a:t>
            </a:r>
            <a:r>
              <a:rPr lang="ja-JP" altLang="en-US" sz="3000" dirty="0" smtClean="0">
                <a:solidFill>
                  <a:schemeClr val="accent1"/>
                </a:solidFill>
              </a:rPr>
              <a:t>発展</a:t>
            </a:r>
            <a:r>
              <a:rPr kumimoji="1" lang="ja-JP" altLang="en-US" sz="3000" dirty="0" smtClean="0"/>
              <a:t>を担う地域協力制度の構築・運営に必要な専門的人材を育成するため</a:t>
            </a:r>
            <a:r>
              <a:rPr lang="ja-JP" altLang="en-US" sz="3000" dirty="0" smtClean="0"/>
              <a:t>、</a:t>
            </a:r>
            <a:r>
              <a:rPr lang="ja-JP" altLang="en-US" sz="3000" u="sng" dirty="0" smtClean="0"/>
              <a:t>国際条約ベースの</a:t>
            </a:r>
            <a:r>
              <a:rPr lang="ja-JP" altLang="en-US" sz="3000" dirty="0" smtClean="0"/>
              <a:t>地域大学院大学が重要</a:t>
            </a:r>
            <a:r>
              <a:rPr kumimoji="1" lang="ja-JP" altLang="en-US" sz="3000" dirty="0" smtClean="0"/>
              <a:t>。　</a:t>
            </a:r>
            <a:endParaRPr kumimoji="1" lang="en-US" altLang="ja-JP" sz="3000" dirty="0" smtClean="0"/>
          </a:p>
          <a:p>
            <a:pPr marL="0" indent="0">
              <a:buNone/>
            </a:pPr>
            <a:r>
              <a:rPr lang="ja-JP" altLang="ja-JP" sz="3000" dirty="0"/>
              <a:t>　</a:t>
            </a:r>
            <a:r>
              <a:rPr lang="ja-JP" altLang="en-US" sz="3000" dirty="0" smtClean="0"/>
              <a:t>　（</a:t>
            </a:r>
            <a:r>
              <a:rPr lang="en-US" altLang="ja-JP" sz="3000" dirty="0" smtClean="0"/>
              <a:t>Regional University</a:t>
            </a:r>
            <a:r>
              <a:rPr lang="ja-JP" altLang="en-US" sz="3000" dirty="0" smtClean="0"/>
              <a:t>）</a:t>
            </a:r>
            <a:endParaRPr lang="en-US" altLang="ja-JP" sz="3000" dirty="0" smtClean="0"/>
          </a:p>
          <a:p>
            <a:pPr marL="514350" indent="-514350">
              <a:buFont typeface="Wingdings" pitchFamily="2" charset="2"/>
              <a:buChar char="u"/>
            </a:pPr>
            <a:r>
              <a:rPr kumimoji="1" lang="ja-JP" altLang="en-US" sz="3000" u="sng" dirty="0" smtClean="0"/>
              <a:t>国民国家の枠組みを超えた</a:t>
            </a:r>
            <a:r>
              <a:rPr kumimoji="1" lang="ja-JP" altLang="en-US" sz="3000" dirty="0" smtClean="0">
                <a:solidFill>
                  <a:schemeClr val="accent1"/>
                </a:solidFill>
              </a:rPr>
              <a:t>知的プラットフォーム</a:t>
            </a:r>
            <a:r>
              <a:rPr kumimoji="1" lang="ja-JP" altLang="en-US" sz="3000" dirty="0" smtClean="0"/>
              <a:t>としての地域大学院大学の設立。</a:t>
            </a:r>
            <a:endParaRPr kumimoji="1" lang="en-US" altLang="ja-JP" sz="3000" dirty="0" smtClean="0"/>
          </a:p>
          <a:p>
            <a:pPr marL="0" indent="0">
              <a:buNone/>
            </a:pPr>
            <a:r>
              <a:rPr lang="en-US" altLang="ja-JP" sz="3000" dirty="0"/>
              <a:t> </a:t>
            </a:r>
            <a:r>
              <a:rPr lang="en-US" altLang="ja-JP" sz="3000" dirty="0" smtClean="0"/>
              <a:t>      </a:t>
            </a:r>
            <a:r>
              <a:rPr kumimoji="1" lang="en-US" altLang="ja-JP" sz="3000" dirty="0" smtClean="0"/>
              <a:t>(Regional Think Tank)</a:t>
            </a:r>
          </a:p>
          <a:p>
            <a:pPr marL="514350" indent="-514350">
              <a:buFont typeface="Wingdings" pitchFamily="2" charset="2"/>
              <a:buChar char="u"/>
            </a:pPr>
            <a:endParaRPr kumimoji="1" lang="en-US" altLang="ja-JP" sz="3000" dirty="0" smtClean="0"/>
          </a:p>
        </p:txBody>
      </p:sp>
      <p:sp>
        <p:nvSpPr>
          <p:cNvPr id="4" name="スライド番号プレースホルダー 3"/>
          <p:cNvSpPr>
            <a:spLocks noGrp="1"/>
          </p:cNvSpPr>
          <p:nvPr>
            <p:ph type="sldNum" sz="quarter" idx="12"/>
          </p:nvPr>
        </p:nvSpPr>
        <p:spPr/>
        <p:txBody>
          <a:bodyPr/>
          <a:lstStyle/>
          <a:p>
            <a:fld id="{30490B52-9E1D-2E47-A9E9-A65255C31927}" type="slidenum">
              <a:rPr kumimoji="1" lang="ja-JP" altLang="en-US" smtClean="0"/>
              <a:pPr/>
              <a:t>3</a:t>
            </a:fld>
            <a:endParaRPr kumimoji="1" lang="ja-JP" altLang="en-US"/>
          </a:p>
        </p:txBody>
      </p:sp>
      <p:pic>
        <p:nvPicPr>
          <p:cNvPr id="5" name="Picture 2"/>
          <p:cNvPicPr>
            <a:picLocks noChangeAspect="1" noChangeArrowheads="1"/>
          </p:cNvPicPr>
          <p:nvPr/>
        </p:nvPicPr>
        <p:blipFill>
          <a:blip r:embed="rId2"/>
          <a:srcRect/>
          <a:stretch>
            <a:fillRect/>
          </a:stretch>
        </p:blipFill>
        <p:spPr bwMode="auto">
          <a:xfrm>
            <a:off x="7860632" y="44428"/>
            <a:ext cx="1312085" cy="984064"/>
          </a:xfrm>
          <a:prstGeom prst="rect">
            <a:avLst/>
          </a:prstGeom>
          <a:noFill/>
          <a:ln w="9525">
            <a:noFill/>
            <a:miter lim="800000"/>
            <a:headEnd/>
            <a:tailEnd/>
          </a:ln>
          <a:effectLst/>
        </p:spPr>
      </p:pic>
      <p:sp>
        <p:nvSpPr>
          <p:cNvPr id="8" name="角丸四角形 7"/>
          <p:cNvSpPr/>
          <p:nvPr/>
        </p:nvSpPr>
        <p:spPr>
          <a:xfrm>
            <a:off x="489284" y="1964396"/>
            <a:ext cx="5502442" cy="74672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3200" dirty="0" smtClean="0">
                <a:solidFill>
                  <a:prstClr val="black"/>
                </a:solidFill>
              </a:rPr>
              <a:t>１．地域大学院大学の設立</a:t>
            </a:r>
            <a:endParaRPr lang="ja-JP" altLang="en-US" sz="3200" dirty="0">
              <a:solidFill>
                <a:prstClr val="black"/>
              </a:solidFill>
            </a:endParaRPr>
          </a:p>
        </p:txBody>
      </p:sp>
      <p:pic>
        <p:nvPicPr>
          <p:cNvPr id="2050" name="Picture 2" descr="C:\Documents and Settings\user11\Local Settings\Temporary Internet Files\Content.IE5\TWSXLUSB\MC900398355[1].wmf"/>
          <p:cNvPicPr>
            <a:picLocks noChangeAspect="1" noChangeArrowheads="1"/>
          </p:cNvPicPr>
          <p:nvPr/>
        </p:nvPicPr>
        <p:blipFill>
          <a:blip r:embed="rId3"/>
          <a:srcRect/>
          <a:stretch>
            <a:fillRect/>
          </a:stretch>
        </p:blipFill>
        <p:spPr bwMode="auto">
          <a:xfrm>
            <a:off x="6873080" y="1028493"/>
            <a:ext cx="1975104" cy="1855688"/>
          </a:xfrm>
          <a:prstGeom prst="rect">
            <a:avLst/>
          </a:prstGeom>
          <a:noFill/>
        </p:spPr>
      </p:pic>
    </p:spTree>
    <p:extLst>
      <p:ext uri="{BB962C8B-B14F-4D97-AF65-F5344CB8AC3E}">
        <p14:creationId xmlns:p14="http://schemas.microsoft.com/office/powerpoint/2010/main" val="199215960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a:srcRect/>
          <a:stretch>
            <a:fillRect/>
          </a:stretch>
        </p:blipFill>
        <p:spPr bwMode="auto">
          <a:xfrm>
            <a:off x="8099668" y="156722"/>
            <a:ext cx="1057007" cy="792755"/>
          </a:xfrm>
          <a:prstGeom prst="rect">
            <a:avLst/>
          </a:prstGeom>
          <a:noFill/>
          <a:ln w="9525">
            <a:noFill/>
            <a:miter lim="800000"/>
            <a:headEnd/>
            <a:tailEnd/>
          </a:ln>
          <a:effectLst/>
        </p:spPr>
      </p:pic>
      <p:sp>
        <p:nvSpPr>
          <p:cNvPr id="2" name="スライド番号プレースホルダ 1"/>
          <p:cNvSpPr>
            <a:spLocks noGrp="1"/>
          </p:cNvSpPr>
          <p:nvPr>
            <p:ph type="sldNum" sz="quarter" idx="12"/>
          </p:nvPr>
        </p:nvSpPr>
        <p:spPr/>
        <p:txBody>
          <a:bodyPr/>
          <a:lstStyle/>
          <a:p>
            <a:fld id="{30490B52-9E1D-2E47-A9E9-A65255C31927}" type="slidenum">
              <a:rPr kumimoji="1" lang="ja-JP" altLang="en-US" smtClean="0"/>
              <a:pPr/>
              <a:t>4</a:t>
            </a:fld>
            <a:endParaRPr kumimoji="1" lang="ja-JP" altLang="en-US"/>
          </a:p>
        </p:txBody>
      </p:sp>
      <p:sp>
        <p:nvSpPr>
          <p:cNvPr id="3" name="正方形/長方形 2"/>
          <p:cNvSpPr/>
          <p:nvPr/>
        </p:nvSpPr>
        <p:spPr>
          <a:xfrm>
            <a:off x="385011" y="1187120"/>
            <a:ext cx="8518358" cy="2659190"/>
          </a:xfrm>
          <a:prstGeom prst="rect">
            <a:avLst/>
          </a:prstGeom>
        </p:spPr>
        <p:txBody>
          <a:bodyPr wrap="square">
            <a:spAutoFit/>
          </a:bodyPr>
          <a:lstStyle/>
          <a:p>
            <a:pPr marL="514350" lvl="0" indent="-514350">
              <a:spcBef>
                <a:spcPct val="20000"/>
              </a:spcBef>
              <a:buFont typeface="Wingdings" pitchFamily="2" charset="2"/>
              <a:buChar char="u"/>
            </a:pPr>
            <a:r>
              <a:rPr lang="ja-JP" altLang="en-US" sz="3000" dirty="0" smtClean="0"/>
              <a:t>「</a:t>
            </a:r>
            <a:r>
              <a:rPr lang="ja-JP" altLang="en-US" sz="3000" dirty="0" smtClean="0">
                <a:solidFill>
                  <a:schemeClr val="accent1"/>
                </a:solidFill>
              </a:rPr>
              <a:t>文理社会恊働</a:t>
            </a:r>
            <a:r>
              <a:rPr lang="ja-JP" altLang="en-US" sz="3000" dirty="0" smtClean="0"/>
              <a:t>」</a:t>
            </a:r>
            <a:r>
              <a:rPr lang="ja-JP" altLang="en-US" sz="3000" dirty="0" smtClean="0">
                <a:solidFill>
                  <a:prstClr val="black"/>
                </a:solidFill>
              </a:rPr>
              <a:t>（文理の専門家と市民の恊働、トランスディシプリン）による「</a:t>
            </a:r>
            <a:r>
              <a:rPr lang="ja-JP" altLang="en-US" sz="3000" dirty="0" smtClean="0">
                <a:solidFill>
                  <a:srgbClr val="FF6600"/>
                </a:solidFill>
              </a:rPr>
              <a:t>総合知の共創</a:t>
            </a:r>
            <a:r>
              <a:rPr lang="ja-JP" altLang="en-US" sz="3000" dirty="0" smtClean="0">
                <a:solidFill>
                  <a:prstClr val="black"/>
                </a:solidFill>
              </a:rPr>
              <a:t>」という新たな学問領域を創成する。</a:t>
            </a:r>
            <a:endParaRPr lang="en-US" altLang="ja-JP" sz="3000" dirty="0" smtClean="0">
              <a:solidFill>
                <a:prstClr val="black"/>
              </a:solidFill>
            </a:endParaRPr>
          </a:p>
          <a:p>
            <a:pPr marL="514350" lvl="0" indent="-514350">
              <a:spcBef>
                <a:spcPct val="20000"/>
              </a:spcBef>
              <a:buFont typeface="Wingdings" pitchFamily="2" charset="2"/>
              <a:buChar char="u"/>
            </a:pPr>
            <a:endParaRPr lang="en-US" altLang="ja-JP" sz="900" dirty="0" smtClean="0">
              <a:solidFill>
                <a:prstClr val="black"/>
              </a:solidFill>
            </a:endParaRPr>
          </a:p>
          <a:p>
            <a:pPr marL="514350" lvl="0" indent="-514350">
              <a:spcBef>
                <a:spcPct val="20000"/>
              </a:spcBef>
              <a:buFont typeface="Wingdings" pitchFamily="2" charset="2"/>
              <a:buChar char="u"/>
            </a:pPr>
            <a:r>
              <a:rPr lang="ja-JP" altLang="en-US" sz="3000" dirty="0" smtClean="0">
                <a:solidFill>
                  <a:prstClr val="black"/>
                </a:solidFill>
              </a:rPr>
              <a:t>それを学生に教授することで</a:t>
            </a:r>
            <a:r>
              <a:rPr lang="ja-JP" altLang="en-US" sz="3000" dirty="0" smtClean="0">
                <a:solidFill>
                  <a:schemeClr val="accent1"/>
                </a:solidFill>
              </a:rPr>
              <a:t>専門的地域協力人材（</a:t>
            </a:r>
            <a:r>
              <a:rPr lang="en-US" altLang="ja-JP" sz="3000" dirty="0" smtClean="0">
                <a:solidFill>
                  <a:schemeClr val="accent1"/>
                </a:solidFill>
              </a:rPr>
              <a:t>Professional Regional Designer</a:t>
            </a:r>
            <a:r>
              <a:rPr lang="ja-JP" altLang="en-US" sz="3000" dirty="0" smtClean="0">
                <a:solidFill>
                  <a:schemeClr val="accent1"/>
                </a:solidFill>
              </a:rPr>
              <a:t>）の育成</a:t>
            </a:r>
            <a:r>
              <a:rPr lang="ja-JP" altLang="en-US" sz="3000" dirty="0" smtClean="0">
                <a:solidFill>
                  <a:prstClr val="black"/>
                </a:solidFill>
              </a:rPr>
              <a:t>を行う。</a:t>
            </a:r>
            <a:endParaRPr lang="ja-JP" altLang="en-US" sz="3000" dirty="0">
              <a:solidFill>
                <a:prstClr val="black"/>
              </a:solidFill>
            </a:endParaRPr>
          </a:p>
        </p:txBody>
      </p:sp>
      <p:sp>
        <p:nvSpPr>
          <p:cNvPr id="4" name="角丸四角形 3"/>
          <p:cNvSpPr/>
          <p:nvPr/>
        </p:nvSpPr>
        <p:spPr>
          <a:xfrm>
            <a:off x="72191" y="176467"/>
            <a:ext cx="8027477" cy="74672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3200" dirty="0" smtClean="0">
                <a:solidFill>
                  <a:prstClr val="black"/>
                </a:solidFill>
              </a:rPr>
              <a:t>２． 「総合知の共創」という新たな学問の創成</a:t>
            </a:r>
            <a:endParaRPr lang="ja-JP" altLang="en-US" sz="3200" dirty="0">
              <a:solidFill>
                <a:prstClr val="black"/>
              </a:solidFill>
            </a:endParaRPr>
          </a:p>
        </p:txBody>
      </p:sp>
      <p:sp>
        <p:nvSpPr>
          <p:cNvPr id="5" name="角丸四角形 4"/>
          <p:cNvSpPr/>
          <p:nvPr/>
        </p:nvSpPr>
        <p:spPr>
          <a:xfrm>
            <a:off x="112297" y="4089730"/>
            <a:ext cx="6689556" cy="74672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200" dirty="0" smtClean="0">
                <a:solidFill>
                  <a:prstClr val="black"/>
                </a:solidFill>
              </a:rPr>
              <a:t>３． </a:t>
            </a:r>
            <a:r>
              <a:rPr lang="ja-JP" altLang="en-US" sz="3000" dirty="0" smtClean="0">
                <a:solidFill>
                  <a:prstClr val="black"/>
                </a:solidFill>
              </a:rPr>
              <a:t>「未来の社会モデル」を研究開発</a:t>
            </a:r>
            <a:endParaRPr lang="ja-JP" altLang="en-US" sz="3200" dirty="0">
              <a:solidFill>
                <a:prstClr val="black"/>
              </a:solidFill>
            </a:endParaRPr>
          </a:p>
        </p:txBody>
      </p:sp>
      <p:sp>
        <p:nvSpPr>
          <p:cNvPr id="6" name="正方形/長方形 5"/>
          <p:cNvSpPr/>
          <p:nvPr/>
        </p:nvSpPr>
        <p:spPr>
          <a:xfrm>
            <a:off x="376991" y="5056889"/>
            <a:ext cx="8518358" cy="1643527"/>
          </a:xfrm>
          <a:prstGeom prst="rect">
            <a:avLst/>
          </a:prstGeom>
        </p:spPr>
        <p:txBody>
          <a:bodyPr wrap="square">
            <a:spAutoFit/>
          </a:bodyPr>
          <a:lstStyle/>
          <a:p>
            <a:pPr marL="514350" indent="-514350">
              <a:buFont typeface="Wingdings" pitchFamily="2" charset="2"/>
              <a:buChar char="u"/>
            </a:pPr>
            <a:r>
              <a:rPr lang="ja-JP" altLang="en-US" sz="3000" dirty="0" smtClean="0"/>
              <a:t>アジアの多様性をふまえた</a:t>
            </a:r>
            <a:r>
              <a:rPr lang="ja-JP" altLang="en-US" sz="3000" dirty="0" smtClean="0">
                <a:solidFill>
                  <a:schemeClr val="accent1"/>
                </a:solidFill>
              </a:rPr>
              <a:t>イノベーションを創発</a:t>
            </a:r>
            <a:r>
              <a:rPr lang="ja-JP" altLang="en-US" sz="3000" dirty="0" smtClean="0"/>
              <a:t>し、２１世紀の「</a:t>
            </a:r>
            <a:r>
              <a:rPr lang="ja-JP" altLang="en-US" sz="3000" dirty="0" smtClean="0">
                <a:solidFill>
                  <a:schemeClr val="accent1"/>
                </a:solidFill>
              </a:rPr>
              <a:t>未来の社会モデル</a:t>
            </a:r>
            <a:r>
              <a:rPr lang="ja-JP" altLang="en-US" sz="3000" dirty="0" smtClean="0"/>
              <a:t>」を研究開発し、アジアおよび国際社会へ提示する。</a:t>
            </a:r>
            <a:endParaRPr lang="en-US" altLang="ja-JP" sz="3000" dirty="0" smtClean="0"/>
          </a:p>
          <a:p>
            <a:pPr marL="514350" lvl="0" indent="-514350">
              <a:spcBef>
                <a:spcPct val="20000"/>
              </a:spcBef>
              <a:buFont typeface="Wingdings" pitchFamily="2" charset="2"/>
              <a:buChar char="u"/>
            </a:pPr>
            <a:endParaRPr lang="en-US" altLang="ja-JP" sz="900" dirty="0" smtClean="0">
              <a:solidFill>
                <a:prstClr val="black"/>
              </a:solidFill>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1594100"/>
            <a:ext cx="8433846" cy="1903078"/>
          </a:xfrm>
        </p:spPr>
        <p:txBody>
          <a:bodyPr>
            <a:normAutofit lnSpcReduction="10000"/>
          </a:bodyPr>
          <a:lstStyle/>
          <a:p>
            <a:pPr marL="514350" indent="-514350">
              <a:buFont typeface="Wingdings" pitchFamily="2" charset="2"/>
              <a:buChar char="u"/>
            </a:pPr>
            <a:r>
              <a:rPr kumimoji="1" lang="ja-JP" altLang="en-US" sz="3000" dirty="0" smtClean="0"/>
              <a:t>日本がアジア諸国と協力して</a:t>
            </a:r>
            <a:r>
              <a:rPr kumimoji="1" lang="en-US" altLang="ja-JP" sz="3000" dirty="0" smtClean="0"/>
              <a:t>AUI</a:t>
            </a:r>
            <a:r>
              <a:rPr kumimoji="1" lang="ja-JP" altLang="en-US" sz="3000" dirty="0" smtClean="0"/>
              <a:t>を設立することは、</a:t>
            </a:r>
            <a:r>
              <a:rPr kumimoji="1" lang="ja-JP" altLang="en-US" sz="3000" dirty="0" smtClean="0">
                <a:solidFill>
                  <a:srgbClr val="FF6600"/>
                </a:solidFill>
              </a:rPr>
              <a:t>アジア諸国への知的協力</a:t>
            </a:r>
            <a:r>
              <a:rPr kumimoji="1" lang="ja-JP" altLang="en-US" sz="3000" dirty="0" smtClean="0"/>
              <a:t>のみならず、</a:t>
            </a:r>
            <a:r>
              <a:rPr kumimoji="1" lang="ja-JP" altLang="en-US" sz="3000" dirty="0" smtClean="0">
                <a:solidFill>
                  <a:srgbClr val="FF6600"/>
                </a:solidFill>
              </a:rPr>
              <a:t>震災復興政策（特に福島復興）</a:t>
            </a:r>
            <a:r>
              <a:rPr kumimoji="1" lang="ja-JP" altLang="en-US" sz="3000" dirty="0" smtClean="0"/>
              <a:t>としても、</a:t>
            </a:r>
            <a:r>
              <a:rPr kumimoji="1" lang="ja-JP" altLang="en-US" sz="3000" dirty="0" smtClean="0">
                <a:solidFill>
                  <a:srgbClr val="FF6600"/>
                </a:solidFill>
              </a:rPr>
              <a:t>日本の</a:t>
            </a:r>
            <a:r>
              <a:rPr lang="ja-JP" altLang="en-US" sz="3000" dirty="0" smtClean="0">
                <a:solidFill>
                  <a:srgbClr val="FF6600"/>
                </a:solidFill>
              </a:rPr>
              <a:t>持続可能な発展</a:t>
            </a:r>
            <a:r>
              <a:rPr kumimoji="1" lang="ja-JP" altLang="en-US" sz="3000" dirty="0" smtClean="0">
                <a:solidFill>
                  <a:srgbClr val="FF6600"/>
                </a:solidFill>
              </a:rPr>
              <a:t>政策</a:t>
            </a:r>
            <a:r>
              <a:rPr kumimoji="1" lang="ja-JP" altLang="en-US" sz="3000" dirty="0" smtClean="0"/>
              <a:t>としても大きな意義がある。</a:t>
            </a:r>
            <a:endParaRPr kumimoji="1" lang="en-US" altLang="ja-JP" sz="3000" dirty="0" smtClean="0"/>
          </a:p>
          <a:p>
            <a:pPr marL="514350" indent="-514350">
              <a:buFont typeface="Wingdings" pitchFamily="2" charset="2"/>
              <a:buChar char="u"/>
            </a:pPr>
            <a:endParaRPr kumimoji="1" lang="ja-JP" altLang="en-US" dirty="0"/>
          </a:p>
        </p:txBody>
      </p:sp>
      <p:sp>
        <p:nvSpPr>
          <p:cNvPr id="4" name="スライド番号プレースホルダー 3"/>
          <p:cNvSpPr>
            <a:spLocks noGrp="1"/>
          </p:cNvSpPr>
          <p:nvPr>
            <p:ph type="sldNum" sz="quarter" idx="12"/>
          </p:nvPr>
        </p:nvSpPr>
        <p:spPr/>
        <p:txBody>
          <a:bodyPr/>
          <a:lstStyle/>
          <a:p>
            <a:fld id="{30490B52-9E1D-2E47-A9E9-A65255C31927}" type="slidenum">
              <a:rPr kumimoji="1" lang="ja-JP" altLang="en-US" smtClean="0"/>
              <a:pPr/>
              <a:t>5</a:t>
            </a:fld>
            <a:endParaRPr kumimoji="1" lang="ja-JP" altLang="en-US"/>
          </a:p>
        </p:txBody>
      </p:sp>
      <p:pic>
        <p:nvPicPr>
          <p:cNvPr id="5" name="Picture 2"/>
          <p:cNvPicPr>
            <a:picLocks noChangeAspect="1" noChangeArrowheads="1"/>
          </p:cNvPicPr>
          <p:nvPr/>
        </p:nvPicPr>
        <p:blipFill>
          <a:blip r:embed="rId2"/>
          <a:srcRect/>
          <a:stretch>
            <a:fillRect/>
          </a:stretch>
        </p:blipFill>
        <p:spPr bwMode="auto">
          <a:xfrm>
            <a:off x="7860632" y="44428"/>
            <a:ext cx="1312085" cy="984064"/>
          </a:xfrm>
          <a:prstGeom prst="rect">
            <a:avLst/>
          </a:prstGeom>
          <a:noFill/>
          <a:ln w="9525">
            <a:noFill/>
            <a:miter lim="800000"/>
            <a:headEnd/>
            <a:tailEnd/>
          </a:ln>
          <a:effectLst/>
        </p:spPr>
      </p:pic>
      <p:sp>
        <p:nvSpPr>
          <p:cNvPr id="6" name="角丸四角形 5"/>
          <p:cNvSpPr/>
          <p:nvPr/>
        </p:nvSpPr>
        <p:spPr>
          <a:xfrm>
            <a:off x="489284" y="538443"/>
            <a:ext cx="5502442" cy="74672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3200" dirty="0" smtClean="0">
                <a:solidFill>
                  <a:prstClr val="black"/>
                </a:solidFill>
              </a:rPr>
              <a:t>４．</a:t>
            </a:r>
            <a:r>
              <a:rPr lang="en-US" altLang="ja-JP" sz="3200" dirty="0" smtClean="0">
                <a:solidFill>
                  <a:prstClr val="black"/>
                </a:solidFill>
              </a:rPr>
              <a:t>AUI</a:t>
            </a:r>
            <a:r>
              <a:rPr lang="ja-JP" altLang="en-US" sz="3200" dirty="0" smtClean="0">
                <a:solidFill>
                  <a:prstClr val="black"/>
                </a:solidFill>
              </a:rPr>
              <a:t>設立の意義</a:t>
            </a:r>
            <a:endParaRPr lang="ja-JP" altLang="en-US" sz="3200" dirty="0">
              <a:solidFill>
                <a:prstClr val="black"/>
              </a:solidFill>
            </a:endParaRPr>
          </a:p>
        </p:txBody>
      </p:sp>
      <p:sp>
        <p:nvSpPr>
          <p:cNvPr id="8" name="正方形/長方形 7"/>
          <p:cNvSpPr/>
          <p:nvPr/>
        </p:nvSpPr>
        <p:spPr>
          <a:xfrm>
            <a:off x="457200" y="4832855"/>
            <a:ext cx="6296526" cy="1477328"/>
          </a:xfrm>
          <a:prstGeom prst="rect">
            <a:avLst/>
          </a:prstGeom>
        </p:spPr>
        <p:txBody>
          <a:bodyPr wrap="square">
            <a:spAutoFit/>
          </a:bodyPr>
          <a:lstStyle/>
          <a:p>
            <a:pPr marL="514350" lvl="0" indent="-514350">
              <a:spcBef>
                <a:spcPct val="20000"/>
              </a:spcBef>
              <a:buFont typeface="Wingdings" pitchFamily="2" charset="2"/>
              <a:buChar char="u"/>
            </a:pPr>
            <a:r>
              <a:rPr lang="en-US" altLang="ja-JP" sz="3000" dirty="0" smtClean="0"/>
              <a:t>2015</a:t>
            </a:r>
            <a:r>
              <a:rPr lang="ja-JP" altLang="en-US" sz="3000" dirty="0" smtClean="0"/>
              <a:t>年</a:t>
            </a:r>
            <a:r>
              <a:rPr lang="en-US" altLang="ja-JP" sz="3000" dirty="0" smtClean="0">
                <a:solidFill>
                  <a:srgbClr val="FF6600"/>
                </a:solidFill>
              </a:rPr>
              <a:t>ASEAN</a:t>
            </a:r>
            <a:r>
              <a:rPr lang="ja-JP" altLang="en-US" sz="3000" dirty="0" smtClean="0">
                <a:solidFill>
                  <a:srgbClr val="FF6600"/>
                </a:solidFill>
              </a:rPr>
              <a:t>共同体形成</a:t>
            </a:r>
            <a:r>
              <a:rPr lang="ja-JP" altLang="en-US" sz="3000" dirty="0" smtClean="0">
                <a:solidFill>
                  <a:prstClr val="black"/>
                </a:solidFill>
              </a:rPr>
              <a:t>や日本と近隣国との関係を勘案する今こそ</a:t>
            </a:r>
            <a:r>
              <a:rPr lang="en-US" altLang="ja-JP" sz="3000" dirty="0" smtClean="0">
                <a:solidFill>
                  <a:prstClr val="black"/>
                </a:solidFill>
              </a:rPr>
              <a:t>AUI</a:t>
            </a:r>
            <a:r>
              <a:rPr lang="ja-JP" altLang="en-US" sz="3000" dirty="0" smtClean="0">
                <a:solidFill>
                  <a:prstClr val="black"/>
                </a:solidFill>
              </a:rPr>
              <a:t>設立へ踏み出す時である。</a:t>
            </a:r>
            <a:endParaRPr lang="en-US" altLang="ja-JP" sz="3000" dirty="0" smtClean="0">
              <a:solidFill>
                <a:prstClr val="black"/>
              </a:solidFill>
            </a:endParaRPr>
          </a:p>
        </p:txBody>
      </p:sp>
      <p:sp>
        <p:nvSpPr>
          <p:cNvPr id="9" name="角丸四角形 8"/>
          <p:cNvSpPr/>
          <p:nvPr/>
        </p:nvSpPr>
        <p:spPr>
          <a:xfrm>
            <a:off x="489284" y="3870538"/>
            <a:ext cx="5502442" cy="74672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3200" dirty="0" smtClean="0">
                <a:solidFill>
                  <a:prstClr val="black"/>
                </a:solidFill>
              </a:rPr>
              <a:t>５．近隣国との関係強化</a:t>
            </a:r>
            <a:endParaRPr lang="ja-JP" altLang="en-US" sz="3200" dirty="0">
              <a:solidFill>
                <a:prstClr val="black"/>
              </a:solidFill>
            </a:endParaRPr>
          </a:p>
        </p:txBody>
      </p:sp>
      <p:pic>
        <p:nvPicPr>
          <p:cNvPr id="11" name="Picture 2" descr="C:\Program Files\Microsoft Office\MEDIA\CAGCAT10\j0285444.wmf"/>
          <p:cNvPicPr>
            <a:picLocks noChangeAspect="1" noChangeArrowheads="1"/>
          </p:cNvPicPr>
          <p:nvPr/>
        </p:nvPicPr>
        <p:blipFill>
          <a:blip r:embed="rId3"/>
          <a:srcRect/>
          <a:stretch>
            <a:fillRect/>
          </a:stretch>
        </p:blipFill>
        <p:spPr bwMode="auto">
          <a:xfrm>
            <a:off x="7010400" y="3882191"/>
            <a:ext cx="2438403" cy="2439644"/>
          </a:xfrm>
          <a:prstGeom prst="rect">
            <a:avLst/>
          </a:prstGeom>
          <a:noFill/>
        </p:spPr>
      </p:pic>
    </p:spTree>
    <p:extLst>
      <p:ext uri="{BB962C8B-B14F-4D97-AF65-F5344CB8AC3E}">
        <p14:creationId xmlns:p14="http://schemas.microsoft.com/office/powerpoint/2010/main" val="145039238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10470"/>
            <a:ext cx="8229600" cy="1143000"/>
          </a:xfrm>
        </p:spPr>
        <p:txBody>
          <a:bodyPr/>
          <a:lstStyle/>
          <a:p>
            <a:r>
              <a:rPr kumimoji="1" lang="en-US" altLang="ja-JP" dirty="0" smtClean="0">
                <a:solidFill>
                  <a:schemeClr val="accent4"/>
                </a:solidFill>
              </a:rPr>
              <a:t>AUI</a:t>
            </a:r>
            <a:r>
              <a:rPr lang="ja-JP" altLang="en-US" dirty="0" smtClean="0">
                <a:solidFill>
                  <a:schemeClr val="accent4"/>
                </a:solidFill>
              </a:rPr>
              <a:t>の背景と必要性</a:t>
            </a:r>
            <a:endParaRPr kumimoji="1" lang="ja-JP" altLang="en-US" dirty="0">
              <a:solidFill>
                <a:schemeClr val="accent4"/>
              </a:solidFill>
            </a:endParaRPr>
          </a:p>
        </p:txBody>
      </p:sp>
      <p:sp>
        <p:nvSpPr>
          <p:cNvPr id="4" name="スライド番号プレースホルダー 3"/>
          <p:cNvSpPr>
            <a:spLocks noGrp="1"/>
          </p:cNvSpPr>
          <p:nvPr>
            <p:ph type="sldNum" sz="quarter" idx="12"/>
          </p:nvPr>
        </p:nvSpPr>
        <p:spPr/>
        <p:txBody>
          <a:bodyPr/>
          <a:lstStyle/>
          <a:p>
            <a:fld id="{30490B52-9E1D-2E47-A9E9-A65255C31927}" type="slidenum">
              <a:rPr kumimoji="1" lang="ja-JP" altLang="en-US" smtClean="0"/>
              <a:pPr/>
              <a:t>6</a:t>
            </a:fld>
            <a:endParaRPr kumimoji="1" lang="ja-JP" altLang="en-US"/>
          </a:p>
        </p:txBody>
      </p:sp>
      <p:pic>
        <p:nvPicPr>
          <p:cNvPr id="5" name="Picture 2"/>
          <p:cNvPicPr>
            <a:picLocks noChangeAspect="1" noChangeArrowheads="1"/>
          </p:cNvPicPr>
          <p:nvPr/>
        </p:nvPicPr>
        <p:blipFill>
          <a:blip r:embed="rId2"/>
          <a:srcRect/>
          <a:stretch>
            <a:fillRect/>
          </a:stretch>
        </p:blipFill>
        <p:spPr bwMode="auto">
          <a:xfrm>
            <a:off x="7860632" y="44428"/>
            <a:ext cx="1312085" cy="984064"/>
          </a:xfrm>
          <a:prstGeom prst="rect">
            <a:avLst/>
          </a:prstGeom>
          <a:noFill/>
          <a:ln w="9525">
            <a:noFill/>
            <a:miter lim="800000"/>
            <a:headEnd/>
            <a:tailEnd/>
          </a:ln>
          <a:effectLst/>
        </p:spPr>
      </p:pic>
      <p:sp>
        <p:nvSpPr>
          <p:cNvPr id="6" name="コンテンツ プレースホルダー 2"/>
          <p:cNvSpPr txBox="1">
            <a:spLocks/>
          </p:cNvSpPr>
          <p:nvPr/>
        </p:nvSpPr>
        <p:spPr>
          <a:xfrm>
            <a:off x="320843" y="1289301"/>
            <a:ext cx="6716987" cy="3266657"/>
          </a:xfrm>
          <a:prstGeom prst="rect">
            <a:avLst/>
          </a:prstGeom>
        </p:spPr>
        <p:txBody>
          <a:bodyPr vert="horz" lIns="91440" tIns="45720" rIns="91440" bIns="45720" rtlCol="0">
            <a:noAutofit/>
          </a:bodyPr>
          <a:lstStyle/>
          <a:p>
            <a:pPr marL="514350" lvl="0" indent="-514350">
              <a:spcBef>
                <a:spcPct val="20000"/>
              </a:spcBef>
              <a:buFont typeface="Wingdings" pitchFamily="2" charset="2"/>
              <a:buChar char="u"/>
            </a:pPr>
            <a:r>
              <a:rPr lang="ja-JP" altLang="en-US" sz="3200" dirty="0" smtClean="0"/>
              <a:t>アジア諸国の急速な経済成長は、同時に多くの環境破壊や社会問題も引き起こした。</a:t>
            </a:r>
            <a:endParaRPr lang="en-US" altLang="ja-JP" sz="1400" dirty="0" smtClean="0"/>
          </a:p>
          <a:p>
            <a:pPr marL="514350" lvl="0" indent="-514350">
              <a:spcBef>
                <a:spcPct val="20000"/>
              </a:spcBef>
              <a:buFont typeface="Wingdings" pitchFamily="2" charset="2"/>
              <a:buChar char="u"/>
            </a:pPr>
            <a:r>
              <a:rPr lang="ja-JP" altLang="en-US" sz="3200" dirty="0" smtClean="0"/>
              <a:t>アジアの「</a:t>
            </a:r>
            <a:r>
              <a:rPr lang="ja-JP" altLang="en-US" sz="3200" dirty="0" smtClean="0">
                <a:solidFill>
                  <a:schemeClr val="accent4"/>
                </a:solidFill>
              </a:rPr>
              <a:t>地域益</a:t>
            </a:r>
            <a:r>
              <a:rPr lang="ja-JP" altLang="en-US" sz="3200" dirty="0" smtClean="0"/>
              <a:t>」、さらには持続可能な社会の形成という「</a:t>
            </a:r>
            <a:r>
              <a:rPr lang="ja-JP" altLang="en-US" sz="3200" dirty="0" smtClean="0">
                <a:solidFill>
                  <a:schemeClr val="accent4"/>
                </a:solidFill>
              </a:rPr>
              <a:t>地球益</a:t>
            </a:r>
            <a:r>
              <a:rPr lang="ja-JP" altLang="en-US" sz="3200" dirty="0" smtClean="0"/>
              <a:t>」実現のための地域協力制度が必要である。</a:t>
            </a:r>
            <a:endParaRPr lang="en-US" altLang="ja-JP" sz="3200" dirty="0" smtClean="0"/>
          </a:p>
          <a:p>
            <a:pPr marL="514350" lvl="0" indent="-514350">
              <a:spcBef>
                <a:spcPct val="20000"/>
              </a:spcBef>
              <a:buFont typeface="Wingdings" pitchFamily="2" charset="2"/>
              <a:buChar char="u"/>
            </a:pPr>
            <a:endParaRPr lang="en-US" altLang="ja-JP" sz="1200" dirty="0" smtClean="0"/>
          </a:p>
        </p:txBody>
      </p:sp>
      <p:pic>
        <p:nvPicPr>
          <p:cNvPr id="2052" name="Picture 4" descr="C:\Documents and Settings\user11\Local Settings\Temporary Internet Files\Content.IE5\8YZDYO0L\MC900358955[1].wmf"/>
          <p:cNvPicPr>
            <a:picLocks noChangeAspect="1" noChangeArrowheads="1"/>
          </p:cNvPicPr>
          <p:nvPr/>
        </p:nvPicPr>
        <p:blipFill>
          <a:blip r:embed="rId3"/>
          <a:srcRect/>
          <a:stretch>
            <a:fillRect/>
          </a:stretch>
        </p:blipFill>
        <p:spPr bwMode="auto">
          <a:xfrm rot="14493823">
            <a:off x="7186862" y="2031254"/>
            <a:ext cx="1828800" cy="1829714"/>
          </a:xfrm>
          <a:prstGeom prst="rect">
            <a:avLst/>
          </a:prstGeom>
          <a:noFill/>
        </p:spPr>
      </p:pic>
      <p:sp>
        <p:nvSpPr>
          <p:cNvPr id="11" name="正方形/長方形 10"/>
          <p:cNvSpPr/>
          <p:nvPr/>
        </p:nvSpPr>
        <p:spPr>
          <a:xfrm>
            <a:off x="304800" y="4748462"/>
            <a:ext cx="8365957" cy="1569660"/>
          </a:xfrm>
          <a:prstGeom prst="rect">
            <a:avLst/>
          </a:prstGeom>
        </p:spPr>
        <p:txBody>
          <a:bodyPr wrap="square">
            <a:spAutoFit/>
          </a:bodyPr>
          <a:lstStyle/>
          <a:p>
            <a:pPr marL="514350" lvl="0" indent="-514350">
              <a:spcBef>
                <a:spcPct val="20000"/>
              </a:spcBef>
              <a:buFont typeface="Wingdings" pitchFamily="2" charset="2"/>
              <a:buChar char="u"/>
            </a:pPr>
            <a:r>
              <a:rPr lang="ja-JP" altLang="en-US" sz="3200" u="sng" dirty="0" smtClean="0">
                <a:solidFill>
                  <a:prstClr val="black"/>
                </a:solidFill>
              </a:rPr>
              <a:t>国民国家ベースの大学の枠組みを超えた</a:t>
            </a:r>
            <a:r>
              <a:rPr lang="ja-JP" altLang="en-US" sz="3200" dirty="0" smtClean="0">
                <a:solidFill>
                  <a:prstClr val="black"/>
                </a:solidFill>
              </a:rPr>
              <a:t>地域大学院大学（</a:t>
            </a:r>
            <a:r>
              <a:rPr lang="en-US" altLang="ja-JP" sz="3200" dirty="0" smtClean="0">
                <a:solidFill>
                  <a:prstClr val="black"/>
                </a:solidFill>
              </a:rPr>
              <a:t>AUI</a:t>
            </a:r>
            <a:r>
              <a:rPr lang="ja-JP" altLang="en-US" sz="3200" dirty="0" smtClean="0">
                <a:solidFill>
                  <a:prstClr val="black"/>
                </a:solidFill>
              </a:rPr>
              <a:t>）の創設が</a:t>
            </a:r>
            <a:r>
              <a:rPr lang="ja-JP" altLang="en-US" sz="3200" dirty="0" smtClean="0">
                <a:solidFill>
                  <a:srgbClr val="6D8A16"/>
                </a:solidFill>
              </a:rPr>
              <a:t>知的プラットフォームの場</a:t>
            </a:r>
            <a:r>
              <a:rPr lang="ja-JP" altLang="en-US" sz="3200" dirty="0" smtClean="0">
                <a:solidFill>
                  <a:prstClr val="black"/>
                </a:solidFill>
              </a:rPr>
              <a:t>として不可欠である。</a:t>
            </a:r>
          </a:p>
        </p:txBody>
      </p:sp>
    </p:spTree>
    <p:extLst>
      <p:ext uri="{BB962C8B-B14F-4D97-AF65-F5344CB8AC3E}">
        <p14:creationId xmlns:p14="http://schemas.microsoft.com/office/powerpoint/2010/main" val="121478206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solidFill>
                  <a:srgbClr val="D60093"/>
                </a:solidFill>
              </a:rPr>
              <a:t>AUI</a:t>
            </a:r>
            <a:r>
              <a:rPr kumimoji="1" lang="ja-JP" altLang="en-US" dirty="0" smtClean="0">
                <a:solidFill>
                  <a:srgbClr val="D60093"/>
                </a:solidFill>
              </a:rPr>
              <a:t>とは何か</a:t>
            </a:r>
            <a:endParaRPr kumimoji="1" lang="ja-JP" altLang="en-US" dirty="0">
              <a:solidFill>
                <a:srgbClr val="D60093"/>
              </a:solidFill>
            </a:endParaRPr>
          </a:p>
        </p:txBody>
      </p:sp>
      <p:sp>
        <p:nvSpPr>
          <p:cNvPr id="4" name="スライド番号プレースホルダー 3"/>
          <p:cNvSpPr>
            <a:spLocks noGrp="1"/>
          </p:cNvSpPr>
          <p:nvPr>
            <p:ph type="sldNum" sz="quarter" idx="12"/>
          </p:nvPr>
        </p:nvSpPr>
        <p:spPr/>
        <p:txBody>
          <a:bodyPr/>
          <a:lstStyle/>
          <a:p>
            <a:fld id="{30490B52-9E1D-2E47-A9E9-A65255C31927}" type="slidenum">
              <a:rPr kumimoji="1" lang="ja-JP" altLang="en-US" smtClean="0"/>
              <a:pPr/>
              <a:t>7</a:t>
            </a:fld>
            <a:endParaRPr kumimoji="1" lang="ja-JP" altLang="en-US"/>
          </a:p>
        </p:txBody>
      </p:sp>
      <p:pic>
        <p:nvPicPr>
          <p:cNvPr id="5" name="Picture 2"/>
          <p:cNvPicPr>
            <a:picLocks noChangeAspect="1" noChangeArrowheads="1"/>
          </p:cNvPicPr>
          <p:nvPr/>
        </p:nvPicPr>
        <p:blipFill>
          <a:blip r:embed="rId2"/>
          <a:srcRect/>
          <a:stretch>
            <a:fillRect/>
          </a:stretch>
        </p:blipFill>
        <p:spPr bwMode="auto">
          <a:xfrm>
            <a:off x="7860632" y="44428"/>
            <a:ext cx="1312085" cy="984064"/>
          </a:xfrm>
          <a:prstGeom prst="rect">
            <a:avLst/>
          </a:prstGeom>
          <a:noFill/>
          <a:ln w="9525">
            <a:noFill/>
            <a:miter lim="800000"/>
            <a:headEnd/>
            <a:tailEnd/>
          </a:ln>
          <a:effectLst/>
        </p:spPr>
      </p:pic>
      <p:sp>
        <p:nvSpPr>
          <p:cNvPr id="6" name="正方形/長方形 5"/>
          <p:cNvSpPr/>
          <p:nvPr/>
        </p:nvSpPr>
        <p:spPr>
          <a:xfrm>
            <a:off x="401053" y="1465764"/>
            <a:ext cx="8365957" cy="4893647"/>
          </a:xfrm>
          <a:prstGeom prst="rect">
            <a:avLst/>
          </a:prstGeom>
        </p:spPr>
        <p:txBody>
          <a:bodyPr wrap="square">
            <a:spAutoFit/>
          </a:bodyPr>
          <a:lstStyle/>
          <a:p>
            <a:pPr>
              <a:buFont typeface="Wingdings" pitchFamily="2" charset="2"/>
              <a:buChar char="u"/>
            </a:pPr>
            <a:r>
              <a:rPr lang="ja-JP" altLang="en-US" sz="3200" dirty="0" smtClean="0"/>
              <a:t>アジア地域協力の制度化を進めるためには、その担い手となる専門的人材の育成が不可欠。</a:t>
            </a:r>
            <a:endParaRPr lang="en-US" altLang="ja-JP" sz="3200" dirty="0" smtClean="0"/>
          </a:p>
          <a:p>
            <a:pPr>
              <a:buFont typeface="Wingdings" pitchFamily="2" charset="2"/>
              <a:buChar char="u"/>
            </a:pPr>
            <a:endParaRPr lang="en-US" altLang="ja-JP" sz="1200" dirty="0" smtClean="0"/>
          </a:p>
          <a:p>
            <a:pPr>
              <a:buFont typeface="Wingdings" pitchFamily="2" charset="2"/>
              <a:buChar char="u"/>
            </a:pPr>
            <a:r>
              <a:rPr lang="ja-JP" altLang="en-US" sz="3200" dirty="0" smtClean="0"/>
              <a:t>地域協力人材にはアジアの</a:t>
            </a:r>
            <a:r>
              <a:rPr lang="ja-JP" altLang="en-US" sz="3200" dirty="0" smtClean="0">
                <a:solidFill>
                  <a:srgbClr val="D60093"/>
                </a:solidFill>
              </a:rPr>
              <a:t>多様性への敏感な感性</a:t>
            </a:r>
            <a:r>
              <a:rPr lang="ja-JP" altLang="en-US" sz="3200" dirty="0" smtClean="0"/>
              <a:t>とトランスディシプリンによる</a:t>
            </a:r>
            <a:r>
              <a:rPr lang="ja-JP" altLang="en-US" sz="3200" dirty="0" smtClean="0">
                <a:solidFill>
                  <a:srgbClr val="D60093"/>
                </a:solidFill>
              </a:rPr>
              <a:t>「総合知」の修得</a:t>
            </a:r>
            <a:r>
              <a:rPr lang="ja-JP" altLang="en-US" sz="3200" dirty="0" smtClean="0"/>
              <a:t>が求められる。</a:t>
            </a:r>
            <a:endParaRPr lang="en-US" altLang="ja-JP" sz="3200" dirty="0" smtClean="0"/>
          </a:p>
          <a:p>
            <a:pPr>
              <a:buFont typeface="Wingdings" pitchFamily="2" charset="2"/>
              <a:buChar char="u"/>
            </a:pPr>
            <a:endParaRPr lang="en-US" altLang="ja-JP" sz="1200" dirty="0" smtClean="0"/>
          </a:p>
          <a:p>
            <a:pPr>
              <a:buFont typeface="Wingdings" pitchFamily="2" charset="2"/>
              <a:buChar char="u"/>
            </a:pPr>
            <a:r>
              <a:rPr lang="en-US" altLang="ja-JP" sz="3200" dirty="0" smtClean="0"/>
              <a:t>AUI</a:t>
            </a:r>
            <a:r>
              <a:rPr lang="ja-JP" altLang="en-US" sz="3200" dirty="0" smtClean="0"/>
              <a:t>は地域協力人材の育成だけでなく、地域シンクタンクとして公平で活力ある持続可能な雇用</a:t>
            </a:r>
            <a:r>
              <a:rPr lang="ja-JP" altLang="en-US" sz="3200" dirty="0"/>
              <a:t>・産業・組織の「</a:t>
            </a:r>
            <a:r>
              <a:rPr lang="ja-JP" altLang="en-US" sz="3200" dirty="0">
                <a:solidFill>
                  <a:srgbClr val="D60093"/>
                </a:solidFill>
              </a:rPr>
              <a:t>未来の社会モデル</a:t>
            </a:r>
            <a:r>
              <a:rPr lang="ja-JP" altLang="en-US" sz="3200" dirty="0"/>
              <a:t>」</a:t>
            </a:r>
            <a:r>
              <a:rPr lang="ja-JP" altLang="en-US" sz="3200" dirty="0" smtClean="0"/>
              <a:t>を研究開発し、</a:t>
            </a:r>
            <a:r>
              <a:rPr lang="ja-JP" altLang="en-US" sz="3200" dirty="0" smtClean="0">
                <a:solidFill>
                  <a:srgbClr val="D60093"/>
                </a:solidFill>
              </a:rPr>
              <a:t>情報発信と政策提言</a:t>
            </a:r>
            <a:r>
              <a:rPr lang="ja-JP" altLang="en-US" sz="3200" dirty="0" smtClean="0"/>
              <a:t>を行う。</a:t>
            </a:r>
            <a:endParaRPr lang="ja-JP" altLang="en-US" sz="3200" dirty="0"/>
          </a:p>
        </p:txBody>
      </p:sp>
    </p:spTree>
    <p:extLst>
      <p:ext uri="{BB962C8B-B14F-4D97-AF65-F5344CB8AC3E}">
        <p14:creationId xmlns:p14="http://schemas.microsoft.com/office/powerpoint/2010/main" val="240607215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Documents and Settings\user11\Local Settings\Temporary Internet Files\Content.IE5\K08OAMXG\MP900382672[1].jpg"/>
          <p:cNvPicPr>
            <a:picLocks noChangeAspect="1" noChangeArrowheads="1"/>
          </p:cNvPicPr>
          <p:nvPr/>
        </p:nvPicPr>
        <p:blipFill>
          <a:blip r:embed="rId2"/>
          <a:srcRect/>
          <a:stretch>
            <a:fillRect/>
          </a:stretch>
        </p:blipFill>
        <p:spPr bwMode="auto">
          <a:xfrm>
            <a:off x="-1" y="2978574"/>
            <a:ext cx="9172717" cy="6551941"/>
          </a:xfrm>
          <a:prstGeom prst="rect">
            <a:avLst/>
          </a:prstGeom>
          <a:noFill/>
        </p:spPr>
      </p:pic>
      <p:sp>
        <p:nvSpPr>
          <p:cNvPr id="2" name="タイトル 1"/>
          <p:cNvSpPr>
            <a:spLocks noGrp="1"/>
          </p:cNvSpPr>
          <p:nvPr>
            <p:ph type="title"/>
          </p:nvPr>
        </p:nvSpPr>
        <p:spPr/>
        <p:txBody>
          <a:bodyPr/>
          <a:lstStyle/>
          <a:p>
            <a:r>
              <a:rPr kumimoji="1" lang="en-US" altLang="ja-JP" dirty="0" smtClean="0">
                <a:solidFill>
                  <a:schemeClr val="accent6"/>
                </a:solidFill>
              </a:rPr>
              <a:t>AUI</a:t>
            </a:r>
            <a:r>
              <a:rPr lang="ja-JP" altLang="en-US" dirty="0" smtClean="0">
                <a:solidFill>
                  <a:schemeClr val="accent6"/>
                </a:solidFill>
              </a:rPr>
              <a:t>の教育研究政策</a:t>
            </a:r>
            <a:endParaRPr kumimoji="1" lang="ja-JP" altLang="en-US" dirty="0">
              <a:solidFill>
                <a:schemeClr val="accent6"/>
              </a:solidFill>
            </a:endParaRPr>
          </a:p>
        </p:txBody>
      </p:sp>
      <p:sp>
        <p:nvSpPr>
          <p:cNvPr id="4" name="スライド番号プレースホルダー 3"/>
          <p:cNvSpPr>
            <a:spLocks noGrp="1"/>
          </p:cNvSpPr>
          <p:nvPr>
            <p:ph type="sldNum" sz="quarter" idx="12"/>
          </p:nvPr>
        </p:nvSpPr>
        <p:spPr/>
        <p:txBody>
          <a:bodyPr/>
          <a:lstStyle/>
          <a:p>
            <a:fld id="{30490B52-9E1D-2E47-A9E9-A65255C31927}" type="slidenum">
              <a:rPr kumimoji="1" lang="ja-JP" altLang="en-US" smtClean="0"/>
              <a:pPr/>
              <a:t>8</a:t>
            </a:fld>
            <a:endParaRPr kumimoji="1" lang="ja-JP" altLang="en-US"/>
          </a:p>
        </p:txBody>
      </p:sp>
      <p:pic>
        <p:nvPicPr>
          <p:cNvPr id="5" name="Picture 2"/>
          <p:cNvPicPr>
            <a:picLocks noChangeAspect="1" noChangeArrowheads="1"/>
          </p:cNvPicPr>
          <p:nvPr/>
        </p:nvPicPr>
        <p:blipFill>
          <a:blip r:embed="rId3"/>
          <a:srcRect/>
          <a:stretch>
            <a:fillRect/>
          </a:stretch>
        </p:blipFill>
        <p:spPr bwMode="auto">
          <a:xfrm>
            <a:off x="7860632" y="44428"/>
            <a:ext cx="1312085" cy="984064"/>
          </a:xfrm>
          <a:prstGeom prst="rect">
            <a:avLst/>
          </a:prstGeom>
          <a:noFill/>
          <a:ln w="9525">
            <a:noFill/>
            <a:miter lim="800000"/>
            <a:headEnd/>
            <a:tailEnd/>
          </a:ln>
          <a:effectLst/>
        </p:spPr>
      </p:pic>
      <p:sp>
        <p:nvSpPr>
          <p:cNvPr id="6" name="正方形/長方形 5"/>
          <p:cNvSpPr/>
          <p:nvPr/>
        </p:nvSpPr>
        <p:spPr>
          <a:xfrm>
            <a:off x="457200" y="1417638"/>
            <a:ext cx="8365957" cy="3539430"/>
          </a:xfrm>
          <a:prstGeom prst="rect">
            <a:avLst/>
          </a:prstGeom>
        </p:spPr>
        <p:txBody>
          <a:bodyPr wrap="square">
            <a:spAutoFit/>
          </a:bodyPr>
          <a:lstStyle/>
          <a:p>
            <a:pPr>
              <a:buFont typeface="Wingdings" pitchFamily="2" charset="2"/>
              <a:buChar char="u"/>
            </a:pPr>
            <a:r>
              <a:rPr lang="en-US" altLang="ja-JP" sz="3200" dirty="0" smtClean="0"/>
              <a:t>AUI</a:t>
            </a:r>
            <a:r>
              <a:rPr lang="ja-JP" altLang="en-US" sz="3200" dirty="0" smtClean="0"/>
              <a:t>は「</a:t>
            </a:r>
            <a:r>
              <a:rPr lang="ja-JP" altLang="en-US" sz="3200" dirty="0" smtClean="0">
                <a:solidFill>
                  <a:schemeClr val="accent6"/>
                </a:solidFill>
              </a:rPr>
              <a:t>開かれた地域主義</a:t>
            </a:r>
            <a:r>
              <a:rPr lang="ja-JP" altLang="en-US" sz="3200" dirty="0" smtClean="0"/>
              <a:t>」に立脚し、持続可能な地域協力制度を創造するため、文理社会恊働アプローチによる「総合知」を学生に教授する。</a:t>
            </a:r>
            <a:endParaRPr lang="en-US" altLang="ja-JP" sz="3200" dirty="0" smtClean="0"/>
          </a:p>
          <a:p>
            <a:pPr>
              <a:buFont typeface="Wingdings" pitchFamily="2" charset="2"/>
              <a:buChar char="u"/>
            </a:pPr>
            <a:r>
              <a:rPr lang="ja-JP" altLang="en-US" sz="3200" dirty="0" smtClean="0"/>
              <a:t>「総合知」とは、文理融合のみならず、専門家と市民社会の恊働という新しいアプローチによる、</a:t>
            </a:r>
            <a:r>
              <a:rPr lang="en-US" altLang="ja-JP" sz="3200" dirty="0" smtClean="0"/>
              <a:t>Diversity, Sustainability, Resilience, Innovation</a:t>
            </a:r>
            <a:r>
              <a:rPr lang="ja-JP" altLang="en-US" sz="3200" dirty="0" smtClean="0"/>
              <a:t>を具体化する実践的知識である。</a:t>
            </a:r>
            <a:endParaRPr lang="en-US" altLang="ja-JP" sz="3200" dirty="0" smtClean="0"/>
          </a:p>
        </p:txBody>
      </p:sp>
    </p:spTree>
    <p:extLst>
      <p:ext uri="{BB962C8B-B14F-4D97-AF65-F5344CB8AC3E}">
        <p14:creationId xmlns:p14="http://schemas.microsoft.com/office/powerpoint/2010/main" val="324146153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61470" y="66091"/>
            <a:ext cx="8229600" cy="1746667"/>
          </a:xfrm>
        </p:spPr>
        <p:txBody>
          <a:bodyPr>
            <a:normAutofit/>
          </a:bodyPr>
          <a:lstStyle/>
          <a:p>
            <a:r>
              <a:rPr lang="ja-JP" altLang="en-US" dirty="0" smtClean="0">
                <a:solidFill>
                  <a:schemeClr val="accent1">
                    <a:lumMod val="75000"/>
                  </a:schemeClr>
                </a:solidFill>
              </a:rPr>
              <a:t>震災復興と成長戦略</a:t>
            </a:r>
            <a:r>
              <a:rPr lang="en-US" altLang="ja-JP" dirty="0" smtClean="0">
                <a:solidFill>
                  <a:schemeClr val="accent1">
                    <a:lumMod val="75000"/>
                  </a:schemeClr>
                </a:solidFill>
              </a:rPr>
              <a:t/>
            </a:r>
            <a:br>
              <a:rPr lang="en-US" altLang="ja-JP" dirty="0" smtClean="0">
                <a:solidFill>
                  <a:schemeClr val="accent1">
                    <a:lumMod val="75000"/>
                  </a:schemeClr>
                </a:solidFill>
              </a:rPr>
            </a:br>
            <a:r>
              <a:rPr lang="ja-JP" altLang="en-US" dirty="0" smtClean="0">
                <a:solidFill>
                  <a:schemeClr val="accent1">
                    <a:lumMod val="75000"/>
                  </a:schemeClr>
                </a:solidFill>
              </a:rPr>
              <a:t>としての</a:t>
            </a:r>
            <a:r>
              <a:rPr lang="en-US" altLang="ja-JP" dirty="0" smtClean="0">
                <a:solidFill>
                  <a:schemeClr val="accent1">
                    <a:lumMod val="75000"/>
                  </a:schemeClr>
                </a:solidFill>
              </a:rPr>
              <a:t>AUI</a:t>
            </a:r>
            <a:r>
              <a:rPr lang="ja-JP" altLang="en-US" dirty="0" smtClean="0">
                <a:solidFill>
                  <a:schemeClr val="accent1">
                    <a:lumMod val="75000"/>
                  </a:schemeClr>
                </a:solidFill>
              </a:rPr>
              <a:t>：地域シンクタンク</a:t>
            </a:r>
            <a:endParaRPr kumimoji="1" lang="ja-JP" altLang="en-US" dirty="0">
              <a:solidFill>
                <a:schemeClr val="accent1">
                  <a:lumMod val="75000"/>
                </a:schemeClr>
              </a:solidFill>
            </a:endParaRPr>
          </a:p>
        </p:txBody>
      </p:sp>
      <p:sp>
        <p:nvSpPr>
          <p:cNvPr id="4" name="スライド番号プレースホルダー 3"/>
          <p:cNvSpPr>
            <a:spLocks noGrp="1"/>
          </p:cNvSpPr>
          <p:nvPr>
            <p:ph type="sldNum" sz="quarter" idx="12"/>
          </p:nvPr>
        </p:nvSpPr>
        <p:spPr/>
        <p:txBody>
          <a:bodyPr/>
          <a:lstStyle/>
          <a:p>
            <a:fld id="{30490B52-9E1D-2E47-A9E9-A65255C31927}" type="slidenum">
              <a:rPr kumimoji="1" lang="ja-JP" altLang="en-US" smtClean="0"/>
              <a:pPr/>
              <a:t>9</a:t>
            </a:fld>
            <a:endParaRPr kumimoji="1" lang="ja-JP" altLang="en-US"/>
          </a:p>
        </p:txBody>
      </p:sp>
      <p:pic>
        <p:nvPicPr>
          <p:cNvPr id="5" name="Picture 2"/>
          <p:cNvPicPr>
            <a:picLocks noChangeAspect="1" noChangeArrowheads="1"/>
          </p:cNvPicPr>
          <p:nvPr/>
        </p:nvPicPr>
        <p:blipFill>
          <a:blip r:embed="rId2"/>
          <a:srcRect/>
          <a:stretch>
            <a:fillRect/>
          </a:stretch>
        </p:blipFill>
        <p:spPr bwMode="auto">
          <a:xfrm>
            <a:off x="7860632" y="44428"/>
            <a:ext cx="1312085" cy="984064"/>
          </a:xfrm>
          <a:prstGeom prst="rect">
            <a:avLst/>
          </a:prstGeom>
          <a:noFill/>
          <a:ln w="9525">
            <a:noFill/>
            <a:miter lim="800000"/>
            <a:headEnd/>
            <a:tailEnd/>
          </a:ln>
          <a:effectLst/>
        </p:spPr>
      </p:pic>
      <p:sp>
        <p:nvSpPr>
          <p:cNvPr id="6" name="正方形/長方形 5"/>
          <p:cNvSpPr/>
          <p:nvPr/>
        </p:nvSpPr>
        <p:spPr>
          <a:xfrm>
            <a:off x="449179" y="1748590"/>
            <a:ext cx="8365957" cy="4216539"/>
          </a:xfrm>
          <a:prstGeom prst="rect">
            <a:avLst/>
          </a:prstGeom>
        </p:spPr>
        <p:txBody>
          <a:bodyPr wrap="square">
            <a:spAutoFit/>
          </a:bodyPr>
          <a:lstStyle/>
          <a:p>
            <a:pPr>
              <a:buFont typeface="Wingdings" pitchFamily="2" charset="2"/>
              <a:buChar char="u"/>
            </a:pPr>
            <a:r>
              <a:rPr lang="ja-JP" altLang="en-US" sz="3200" dirty="0" smtClean="0"/>
              <a:t>福島原発事故は、大学・学問・科学技術のあり方について根源的な反省を迫ると同時に、科学技術が解決すると思われていた災害対策における</a:t>
            </a:r>
            <a:r>
              <a:rPr lang="ja-JP" altLang="en-US" sz="3200" dirty="0" smtClean="0">
                <a:solidFill>
                  <a:schemeClr val="accent1">
                    <a:lumMod val="75000"/>
                  </a:schemeClr>
                </a:solidFill>
              </a:rPr>
              <a:t>コミュニティや</a:t>
            </a:r>
            <a:r>
              <a:rPr lang="ja-JP" altLang="en-US" sz="3200" dirty="0" smtClean="0">
                <a:solidFill>
                  <a:srgbClr val="AA400B"/>
                </a:solidFill>
              </a:rPr>
              <a:t>社会文化の重要性</a:t>
            </a:r>
            <a:r>
              <a:rPr lang="ja-JP" altLang="en-US" sz="3200" dirty="0" smtClean="0"/>
              <a:t>を示した。</a:t>
            </a:r>
            <a:endParaRPr lang="en-US" altLang="ja-JP" sz="3200" dirty="0" smtClean="0"/>
          </a:p>
          <a:p>
            <a:pPr>
              <a:buFont typeface="Wingdings" pitchFamily="2" charset="2"/>
              <a:buChar char="u"/>
            </a:pPr>
            <a:endParaRPr lang="en-US" altLang="ja-JP" sz="1200" dirty="0" smtClean="0"/>
          </a:p>
          <a:p>
            <a:pPr>
              <a:buFont typeface="Wingdings" pitchFamily="2" charset="2"/>
              <a:buChar char="u"/>
            </a:pPr>
            <a:r>
              <a:rPr lang="en-US" altLang="ja-JP" sz="3200" dirty="0" smtClean="0"/>
              <a:t>AUI</a:t>
            </a:r>
            <a:r>
              <a:rPr lang="ja-JP" altLang="en-US" sz="3200" dirty="0" smtClean="0"/>
              <a:t>設立は、震災支援をしてくれたアジアへの恩返しでもあり、「総合知」を用いて「未来の社会モデル」を創出することで、</a:t>
            </a:r>
            <a:r>
              <a:rPr lang="ja-JP" altLang="en-US" sz="3200" dirty="0" smtClean="0">
                <a:solidFill>
                  <a:srgbClr val="AA400B"/>
                </a:solidFill>
              </a:rPr>
              <a:t>アジアと手を携えた日本社会の再生を遂げる</a:t>
            </a:r>
            <a:r>
              <a:rPr lang="ja-JP" altLang="en-US" sz="3200" dirty="0" smtClean="0"/>
              <a:t>という意義がある。</a:t>
            </a:r>
            <a:endParaRPr lang="ja-JP" altLang="en-US" sz="3200" dirty="0"/>
          </a:p>
        </p:txBody>
      </p:sp>
    </p:spTree>
    <p:extLst>
      <p:ext uri="{BB962C8B-B14F-4D97-AF65-F5344CB8AC3E}">
        <p14:creationId xmlns:p14="http://schemas.microsoft.com/office/powerpoint/2010/main" val="420043316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ホワイト">
  <a:themeElements>
    <a:clrScheme name="みやび">
      <a:dk1>
        <a:sysClr val="windowText" lastClr="000000"/>
      </a:dk1>
      <a:lt1>
        <a:sysClr val="window" lastClr="FFFFFF"/>
      </a:lt1>
      <a:dk2>
        <a:srgbClr val="975C1E"/>
      </a:dk2>
      <a:lt2>
        <a:srgbClr val="FFE880"/>
      </a:lt2>
      <a:accent1>
        <a:srgbClr val="E3560E"/>
      </a:accent1>
      <a:accent2>
        <a:srgbClr val="5C5943"/>
      </a:accent2>
      <a:accent3>
        <a:srgbClr val="F1AB3B"/>
      </a:accent3>
      <a:accent4>
        <a:srgbClr val="6D8A16"/>
      </a:accent4>
      <a:accent5>
        <a:srgbClr val="73AAC0"/>
      </a:accent5>
      <a:accent6>
        <a:srgbClr val="3E68AF"/>
      </a:accent6>
      <a:hlink>
        <a:srgbClr val="0000FE"/>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モジュール">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419</TotalTime>
  <Words>916</Words>
  <Application>Microsoft Macintosh PowerPoint</Application>
  <PresentationFormat>画面に合わせる (4:3)</PresentationFormat>
  <Paragraphs>72</Paragraphs>
  <Slides>11</Slides>
  <Notes>0</Notes>
  <HiddenSlides>0</HiddenSlides>
  <MMClips>0</MMClips>
  <ScaleCrop>false</ScaleCrop>
  <HeadingPairs>
    <vt:vector size="4" baseType="variant">
      <vt:variant>
        <vt:lpstr>テーマ</vt:lpstr>
      </vt:variant>
      <vt:variant>
        <vt:i4>2</vt:i4>
      </vt:variant>
      <vt:variant>
        <vt:lpstr>スライド タイトル</vt:lpstr>
      </vt:variant>
      <vt:variant>
        <vt:i4>11</vt:i4>
      </vt:variant>
    </vt:vector>
  </HeadingPairs>
  <TitlesOfParts>
    <vt:vector size="13" baseType="lpstr">
      <vt:lpstr>ホワイト</vt:lpstr>
      <vt:lpstr>Office テーマ</vt:lpstr>
      <vt:lpstr>アジア恊働大学院（AUI）構想 AUI推進機構/設立趣意書</vt:lpstr>
      <vt:lpstr>PowerPoint プレゼンテーション</vt:lpstr>
      <vt:lpstr>AUI構想の5つのポイント</vt:lpstr>
      <vt:lpstr>PowerPoint プレゼンテーション</vt:lpstr>
      <vt:lpstr>PowerPoint プレゼンテーション</vt:lpstr>
      <vt:lpstr>AUIの背景と必要性</vt:lpstr>
      <vt:lpstr>AUIとは何か</vt:lpstr>
      <vt:lpstr>AUIの教育研究政策</vt:lpstr>
      <vt:lpstr>震災復興と成長戦略 としてのAUI：地域シンクタンク</vt:lpstr>
      <vt:lpstr>PowerPoint プレゼンテーション</vt:lpstr>
      <vt:lpstr>PowerPoint プレゼンテーション</vt:lpstr>
    </vt:vector>
  </TitlesOfParts>
  <Company>早稲田大学</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AUI</dc:title>
  <dc:creator>松岡 俊二</dc:creator>
  <cp:lastModifiedBy>松岡 俊二</cp:lastModifiedBy>
  <cp:revision>44</cp:revision>
  <dcterms:created xsi:type="dcterms:W3CDTF">2013-06-05T13:31:16Z</dcterms:created>
  <dcterms:modified xsi:type="dcterms:W3CDTF">2013-06-06T15:11:55Z</dcterms:modified>
</cp:coreProperties>
</file>